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g" ContentType="image/jpeg"/>
  <Default Extension="rels" ContentType="application/vnd.openxmlformats-package.relationships+xml"/>
  <Default Extension="vml" ContentType="application/vnd.openxmlformats-officedocument.vmlDrawin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embeddings/oleObject1.bin" ContentType="application/vnd.openxmlformats-officedocument.oleObject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embeddings/oleObject2.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48" r:id="rId2"/>
  </p:sldMasterIdLst>
  <p:notesMasterIdLst>
    <p:notesMasterId r:id="rId45"/>
  </p:notesMasterIdLst>
  <p:sldIdLst>
    <p:sldId id="267" r:id="rId3"/>
    <p:sldId id="268" r:id="rId4"/>
    <p:sldId id="269" r:id="rId5"/>
    <p:sldId id="276" r:id="rId6"/>
    <p:sldId id="277" r:id="rId7"/>
    <p:sldId id="278" r:id="rId8"/>
    <p:sldId id="279" r:id="rId9"/>
    <p:sldId id="280" r:id="rId10"/>
    <p:sldId id="281" r:id="rId11"/>
    <p:sldId id="282" r:id="rId12"/>
    <p:sldId id="283" r:id="rId13"/>
    <p:sldId id="284" r:id="rId14"/>
    <p:sldId id="285" r:id="rId15"/>
    <p:sldId id="270" r:id="rId16"/>
    <p:sldId id="286" r:id="rId17"/>
    <p:sldId id="287" r:id="rId18"/>
    <p:sldId id="271" r:id="rId19"/>
    <p:sldId id="288" r:id="rId20"/>
    <p:sldId id="289" r:id="rId21"/>
    <p:sldId id="290" r:id="rId22"/>
    <p:sldId id="291" r:id="rId23"/>
    <p:sldId id="272" r:id="rId24"/>
    <p:sldId id="292" r:id="rId25"/>
    <p:sldId id="293" r:id="rId26"/>
    <p:sldId id="294" r:id="rId27"/>
    <p:sldId id="295" r:id="rId28"/>
    <p:sldId id="273" r:id="rId29"/>
    <p:sldId id="296" r:id="rId30"/>
    <p:sldId id="274" r:id="rId31"/>
    <p:sldId id="297" r:id="rId32"/>
    <p:sldId id="298" r:id="rId33"/>
    <p:sldId id="275" r:id="rId34"/>
    <p:sldId id="299" r:id="rId35"/>
    <p:sldId id="300" r:id="rId36"/>
    <p:sldId id="301" r:id="rId37"/>
    <p:sldId id="302" r:id="rId38"/>
    <p:sldId id="303" r:id="rId39"/>
    <p:sldId id="305" r:id="rId40"/>
    <p:sldId id="304" r:id="rId41"/>
    <p:sldId id="306" r:id="rId42"/>
    <p:sldId id="308" r:id="rId43"/>
    <p:sldId id="307" r:id="rId44"/>
  </p:sldIdLst>
  <p:sldSz cx="12192000" cy="6858000"/>
  <p:notesSz cx="6858000" cy="9144000"/>
  <p:defaultTextStyle>
    <a:defPPr>
      <a:defRPr lang="x-non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  <p:ext uri="{2D200454-40CA-4A62-9FC3-DE9A4176ACB9}">
      <p15:notes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704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79" d="100"/>
          <a:sy n="79" d="100"/>
        </p:scale>
        <p:origin x="-120" y="-192"/>
      </p:cViewPr>
      <p:guideLst>
        <p:guide orient="horz"/>
        <p:guide pos="7679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02" d="100"/>
          <a:sy n="102" d="100"/>
        </p:scale>
        <p:origin x="3528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printerSettings" Target="printerSettings/printerSettings1.bin"/><Relationship Id="rId47" Type="http://schemas.openxmlformats.org/officeDocument/2006/relationships/presProps" Target="presProps.xml"/><Relationship Id="rId48" Type="http://schemas.openxmlformats.org/officeDocument/2006/relationships/viewProps" Target="viewProps.xml"/><Relationship Id="rId49" Type="http://schemas.openxmlformats.org/officeDocument/2006/relationships/theme" Target="theme/theme1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5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D07AC1-9939-437C-BD47-7F1AD0848EBD}" type="datetimeFigureOut">
              <a:rPr lang="en-US" smtClean="0"/>
              <a:t>10/16/23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40C381-ABA6-4473-AFE2-DFF0A0CF41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6068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72"/>
            <a:ext cx="12192000" cy="6855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4896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84195"/>
            <a:ext cx="10515600" cy="842359"/>
          </a:xfrm>
          <a:prstGeom prst="rect">
            <a:avLst/>
          </a:prstGeom>
        </p:spPr>
        <p:txBody>
          <a:bodyPr/>
          <a:lstStyle>
            <a:lvl1pPr>
              <a:defRPr sz="4400">
                <a:solidFill>
                  <a:srgbClr val="A7043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x-non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03585"/>
            <a:ext cx="10515600" cy="4351338"/>
          </a:xfrm>
          <a:prstGeom prst="rect">
            <a:avLst/>
          </a:prstGeom>
        </p:spPr>
        <p:txBody>
          <a:bodyPr/>
          <a:lstStyle>
            <a:lvl1pPr marL="571500" indent="-571500">
              <a:buFont typeface="Arial"/>
              <a:buChar char="•"/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x-none" dirty="0"/>
          </a:p>
        </p:txBody>
      </p:sp>
      <p:sp>
        <p:nvSpPr>
          <p:cNvPr id="8" name="Oval 7"/>
          <p:cNvSpPr/>
          <p:nvPr userDrawn="1"/>
        </p:nvSpPr>
        <p:spPr>
          <a:xfrm>
            <a:off x="8764262" y="6252711"/>
            <a:ext cx="383988" cy="383988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8649789" y="6297695"/>
            <a:ext cx="61293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fld id="{F40C7DF9-8086-44E3-AED4-6B4526F4AD44}" type="slidenum">
              <a:rPr lang="x-none" sz="1200" smtClean="0">
                <a:solidFill>
                  <a:srgbClr val="A70431"/>
                </a:solidFill>
              </a:rPr>
              <a:pPr algn="ctr">
                <a:defRPr/>
              </a:pPr>
              <a:t>‹#›</a:t>
            </a:fld>
            <a:endParaRPr lang="en-GB" sz="1200" dirty="0">
              <a:solidFill>
                <a:srgbClr val="A70431"/>
              </a:solidFill>
            </a:endParaRPr>
          </a:p>
        </p:txBody>
      </p:sp>
      <p:sp>
        <p:nvSpPr>
          <p:cNvPr id="12" name="Rectangle 11"/>
          <p:cNvSpPr/>
          <p:nvPr userDrawn="1"/>
        </p:nvSpPr>
        <p:spPr>
          <a:xfrm>
            <a:off x="838200" y="1063621"/>
            <a:ext cx="10515600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3591855" y="6466972"/>
            <a:ext cx="389241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x-none" sz="800" b="0" dirty="0" smtClean="0">
                <a:solidFill>
                  <a:schemeClr val="bg1"/>
                </a:solidFill>
              </a:rPr>
              <a:t>©</a:t>
            </a:r>
            <a:r>
              <a:rPr lang="sr-Latn-CS" altLang="x-none" sz="800" b="0" dirty="0" smtClean="0">
                <a:solidFill>
                  <a:schemeClr val="bg1"/>
                </a:solidFill>
              </a:rPr>
              <a:t> UNIVERZITET METROPOLITAN,</a:t>
            </a:r>
            <a:r>
              <a:rPr lang="sr-Latn-CS" altLang="x-none" sz="800" b="0" dirty="0" smtClean="0"/>
              <a:t> </a:t>
            </a:r>
            <a:r>
              <a:rPr lang="sr-Latn-CS" altLang="x-none" sz="800" b="0" dirty="0" smtClean="0">
                <a:solidFill>
                  <a:schemeClr val="bg1"/>
                </a:solidFill>
              </a:rPr>
              <a:t>Beograd</a:t>
            </a:r>
            <a:r>
              <a:rPr lang="en-GB" altLang="x-none" sz="800" b="0" dirty="0" smtClean="0">
                <a:solidFill>
                  <a:schemeClr val="bg1"/>
                </a:solidFill>
              </a:rPr>
              <a:t>   </a:t>
            </a:r>
            <a:r>
              <a:rPr lang="sr-Latn-CS" altLang="x-none" sz="800" b="0" dirty="0" smtClean="0">
                <a:solidFill>
                  <a:schemeClr val="bg1"/>
                </a:solidFill>
              </a:rPr>
              <a:t>/   Kopiranje i umnožavanje nije dozvoljeno</a:t>
            </a:r>
            <a:r>
              <a:rPr lang="en-US" altLang="x-none" sz="800" b="0" dirty="0" smtClean="0">
                <a:solidFill>
                  <a:schemeClr val="bg1"/>
                </a:solidFill>
              </a:rPr>
              <a:t>.</a:t>
            </a:r>
            <a:endParaRPr lang="en-GB" altLang="x-none" sz="800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38014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 userDrawn="1"/>
        </p:nvSpPr>
        <p:spPr>
          <a:xfrm>
            <a:off x="838200" y="384195"/>
            <a:ext cx="10515600" cy="84235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A7043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x-none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838200" y="1063621"/>
            <a:ext cx="10515600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</a:endParaRPr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838200" y="1403585"/>
            <a:ext cx="10515600" cy="4351338"/>
          </a:xfrm>
          <a:prstGeom prst="rect">
            <a:avLst/>
          </a:prstGeom>
        </p:spPr>
        <p:txBody>
          <a:bodyPr/>
          <a:lstStyle>
            <a:lvl1pPr marL="571500" indent="-571500">
              <a:buFont typeface="Arial"/>
              <a:buChar char="•"/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22462387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 userDrawn="1"/>
        </p:nvSpPr>
        <p:spPr>
          <a:xfrm>
            <a:off x="838200" y="384195"/>
            <a:ext cx="10515600" cy="84235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A7043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x-none" dirty="0"/>
          </a:p>
        </p:txBody>
      </p:sp>
      <p:sp>
        <p:nvSpPr>
          <p:cNvPr id="9" name="Rectangle 8"/>
          <p:cNvSpPr/>
          <p:nvPr userDrawn="1"/>
        </p:nvSpPr>
        <p:spPr>
          <a:xfrm>
            <a:off x="838200" y="1063621"/>
            <a:ext cx="10515600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838200" y="1403585"/>
            <a:ext cx="4710192" cy="4351338"/>
          </a:xfrm>
          <a:prstGeom prst="rect">
            <a:avLst/>
          </a:prstGeom>
        </p:spPr>
        <p:txBody>
          <a:bodyPr/>
          <a:lstStyle>
            <a:lvl1pPr marL="457200" indent="-457200">
              <a:buFont typeface="Arial"/>
              <a:buChar char="•"/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x-none" dirty="0"/>
          </a:p>
        </p:txBody>
      </p:sp>
      <p:sp>
        <p:nvSpPr>
          <p:cNvPr id="11" name="Content Placeholder 2"/>
          <p:cNvSpPr>
            <a:spLocks noGrp="1"/>
          </p:cNvSpPr>
          <p:nvPr>
            <p:ph idx="10"/>
          </p:nvPr>
        </p:nvSpPr>
        <p:spPr>
          <a:xfrm>
            <a:off x="5819614" y="1403585"/>
            <a:ext cx="5534185" cy="4351338"/>
          </a:xfrm>
          <a:prstGeom prst="rect">
            <a:avLst/>
          </a:prstGeom>
        </p:spPr>
        <p:txBody>
          <a:bodyPr/>
          <a:lstStyle>
            <a:lvl1pPr marL="457200" indent="-457200">
              <a:buFont typeface="Arial"/>
              <a:buChar char="•"/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21665932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 txBox="1">
            <a:spLocks/>
          </p:cNvSpPr>
          <p:nvPr userDrawn="1"/>
        </p:nvSpPr>
        <p:spPr>
          <a:xfrm>
            <a:off x="838200" y="384195"/>
            <a:ext cx="10515600" cy="84235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A7043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x-none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838200" y="1063621"/>
            <a:ext cx="10515600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</a:endParaRPr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838200" y="2364480"/>
            <a:ext cx="4710192" cy="3176164"/>
          </a:xfrm>
          <a:prstGeom prst="rect">
            <a:avLst/>
          </a:prstGeom>
        </p:spPr>
        <p:txBody>
          <a:bodyPr/>
          <a:lstStyle>
            <a:lvl1pPr marL="457200" indent="-457200">
              <a:buFont typeface="Arial"/>
              <a:buChar char="•"/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x-none" dirty="0"/>
          </a:p>
        </p:txBody>
      </p:sp>
      <p:sp>
        <p:nvSpPr>
          <p:cNvPr id="13" name="Content Placeholder 2"/>
          <p:cNvSpPr>
            <a:spLocks noGrp="1"/>
          </p:cNvSpPr>
          <p:nvPr>
            <p:ph idx="10"/>
          </p:nvPr>
        </p:nvSpPr>
        <p:spPr>
          <a:xfrm>
            <a:off x="5819614" y="2364480"/>
            <a:ext cx="5534185" cy="3176164"/>
          </a:xfrm>
          <a:prstGeom prst="rect">
            <a:avLst/>
          </a:prstGeom>
        </p:spPr>
        <p:txBody>
          <a:bodyPr/>
          <a:lstStyle>
            <a:lvl1pPr marL="457200" indent="-457200">
              <a:buFont typeface="Arial"/>
              <a:buChar char="•"/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x-none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1" hasCustomPrompt="1"/>
          </p:nvPr>
        </p:nvSpPr>
        <p:spPr>
          <a:xfrm>
            <a:off x="838200" y="1433513"/>
            <a:ext cx="4710113" cy="72072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</a:lstStyle>
          <a:p>
            <a:r>
              <a:rPr lang="en-US" sz="2900" dirty="0" smtClean="0">
                <a:solidFill>
                  <a:schemeClr val="bg2">
                    <a:lumMod val="10000"/>
                  </a:schemeClr>
                </a:solidFill>
              </a:rPr>
              <a:t>Click to edit Master title style</a:t>
            </a:r>
            <a:endParaRPr lang="x-none" sz="29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8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5819614" y="1433513"/>
            <a:ext cx="5534185" cy="72072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</a:lstStyle>
          <a:p>
            <a:r>
              <a:rPr lang="en-US" sz="2900" dirty="0" smtClean="0">
                <a:solidFill>
                  <a:schemeClr val="bg2">
                    <a:lumMod val="10000"/>
                  </a:schemeClr>
                </a:solidFill>
              </a:rPr>
              <a:t>Click to edit Master title style</a:t>
            </a:r>
            <a:endParaRPr lang="x-none" sz="2900" dirty="0">
              <a:solidFill>
                <a:schemeClr val="bg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12216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4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8691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4" Type="http://schemas.openxmlformats.org/officeDocument/2006/relationships/image" Target="../media/image1.wmf"/><Relationship Id="rId1" Type="http://schemas.openxmlformats.org/officeDocument/2006/relationships/theme" Target="../theme/theme1.xml"/><Relationship Id="rId2" Type="http://schemas.openxmlformats.org/officeDocument/2006/relationships/vmlDrawing" Target="../drawings/vmlDrawing1.v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2.xml"/><Relationship Id="rId8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x-non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x-non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28C297-E7F7-4713-A634-E235E67DE2F6}" type="datetimeFigureOut">
              <a:rPr lang="x-none" smtClean="0"/>
              <a:t>10/16/23</a:t>
            </a:fld>
            <a:endParaRPr lang="x-non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x-non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C88B42-F024-4245-8DD6-8F60BB68C543}" type="slidenum">
              <a:rPr lang="x-none" smtClean="0"/>
              <a:t>‹#›</a:t>
            </a:fld>
            <a:endParaRPr lang="x-none"/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94119836"/>
              </p:ext>
            </p:extLst>
          </p:nvPr>
        </p:nvGraphicFramePr>
        <p:xfrm>
          <a:off x="0" y="0"/>
          <a:ext cx="12196233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0" name="Image" r:id="rId3" imgW="16507800" imgH="9282240" progId="Photoshop.Image.13">
                  <p:embed/>
                </p:oleObj>
              </mc:Choice>
              <mc:Fallback>
                <p:oleObj name="Image" r:id="rId3" imgW="16507800" imgH="928224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12196233" cy="685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20674980"/>
      </p:ext>
    </p:extLst>
  </p:cSld>
  <p:clrMap bg1="lt1" tx1="dk1" bg2="lt2" tx2="dk2" accent1="accent1" accent2="accent2" accent3="accent3" accent4="accent4" accent5="accent5" accent6="accent6" hlink="hlink" folHlink="folHlink"/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x-non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77"/>
            <a:ext cx="12192000" cy="6854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1749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5" r:id="rId6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x-non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4" Type="http://schemas.openxmlformats.org/officeDocument/2006/relationships/image" Target="../media/image6.w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/>
          <p:cNvSpPr txBox="1">
            <a:spLocks noChangeArrowheads="1"/>
          </p:cNvSpPr>
          <p:nvPr/>
        </p:nvSpPr>
        <p:spPr>
          <a:xfrm>
            <a:off x="1863481" y="3832462"/>
            <a:ext cx="9993783" cy="2428486"/>
          </a:xfrm>
          <a:prstGeom prst="rect">
            <a:avLst/>
          </a:prstGeom>
        </p:spPr>
        <p:txBody>
          <a:bodyPr wrap="square" lIns="90000" tIns="46800" rIns="90000" bIns="46800" anchor="ctr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457200">
              <a:spcBef>
                <a:spcPts val="400"/>
              </a:spcBef>
              <a:buClr>
                <a:srgbClr val="333399"/>
              </a:buClr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sr-Latn-CS" altLang="x-none" sz="2400" dirty="0" smtClean="0"/>
              <a:t>Oznaka predmeta:</a:t>
            </a:r>
            <a:r>
              <a:rPr lang="sr-Latn-CS" altLang="x-none" sz="2400" b="1" dirty="0" smtClean="0"/>
              <a:t> 	SE322</a:t>
            </a:r>
          </a:p>
          <a:p>
            <a:pPr marL="0" indent="0" defTabSz="457200">
              <a:spcBef>
                <a:spcPts val="400"/>
              </a:spcBef>
              <a:buClr>
                <a:srgbClr val="333399"/>
              </a:buClr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sr-Latn-CS" altLang="x-none" sz="2400" dirty="0" smtClean="0"/>
              <a:t>Naziv predmeta:</a:t>
            </a:r>
            <a:r>
              <a:rPr lang="sr-Latn-CS" altLang="x-none" sz="2400" b="1" dirty="0" smtClean="0"/>
              <a:t>  	</a:t>
            </a:r>
            <a:r>
              <a:rPr lang="sr-Latn-CS" altLang="x-none" sz="2400" b="1" dirty="0"/>
              <a:t>Inženjerstvo </a:t>
            </a:r>
            <a:r>
              <a:rPr lang="sr-Latn-CS" altLang="x-none" sz="2400" b="1" dirty="0" smtClean="0"/>
              <a:t>zahteva</a:t>
            </a:r>
          </a:p>
          <a:p>
            <a:pPr marL="0" indent="0" defTabSz="457200">
              <a:spcBef>
                <a:spcPts val="400"/>
              </a:spcBef>
              <a:buClr>
                <a:srgbClr val="333399"/>
              </a:buClr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sr-Latn-CS" altLang="x-none" sz="2400" dirty="0" smtClean="0"/>
              <a:t>Predavanje br. </a:t>
            </a:r>
            <a:r>
              <a:rPr lang="sr-Latn-CS" altLang="x-none" sz="2400" dirty="0"/>
              <a:t>5</a:t>
            </a:r>
            <a:r>
              <a:rPr lang="sr-Latn-CS" altLang="x-none" sz="2400" dirty="0" smtClean="0"/>
              <a:t>	</a:t>
            </a:r>
            <a:endParaRPr lang="sr-Latn-CS" altLang="x-none" sz="2400" b="1" dirty="0" smtClean="0"/>
          </a:p>
          <a:p>
            <a:pPr marL="0" indent="0">
              <a:buNone/>
            </a:pPr>
            <a:r>
              <a:rPr lang="sr-Latn-CS" altLang="x-none" sz="2400" dirty="0" smtClean="0"/>
              <a:t>Nastavna jedinica: 	</a:t>
            </a:r>
            <a:r>
              <a:rPr lang="hr-HR" sz="2400" b="1" dirty="0" smtClean="0"/>
              <a:t>Prikupljanje zahteva</a:t>
            </a:r>
            <a:endParaRPr lang="hr-HR" sz="2400" dirty="0" smtClean="0"/>
          </a:p>
          <a:p>
            <a:pPr marL="0" indent="0" defTabSz="457200">
              <a:spcBef>
                <a:spcPts val="400"/>
              </a:spcBef>
              <a:buClr>
                <a:srgbClr val="333399"/>
              </a:buClr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hr-HR" altLang="x-none" sz="2400" dirty="0" smtClean="0"/>
              <a:t>Pripremio:</a:t>
            </a:r>
            <a:r>
              <a:rPr lang="hr-HR" altLang="x-none" sz="2400" dirty="0" smtClean="0"/>
              <a:t>		</a:t>
            </a:r>
            <a:r>
              <a:rPr lang="hr-HR" altLang="x-none" sz="2400" b="1" dirty="0" smtClean="0"/>
              <a:t>Dragan Domazet</a:t>
            </a:r>
          </a:p>
          <a:p>
            <a:pPr marL="0" indent="0" defTabSz="457200">
              <a:spcBef>
                <a:spcPts val="400"/>
              </a:spcBef>
              <a:buClr>
                <a:srgbClr val="333399"/>
              </a:buClr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sr-Latn-CS" altLang="x-none" sz="2400" dirty="0" smtClean="0"/>
              <a:t>Školska godina:	</a:t>
            </a:r>
            <a:r>
              <a:rPr lang="sr-Latn-CS" altLang="x-none" sz="2400" b="1" dirty="0" smtClean="0"/>
              <a:t>201</a:t>
            </a:r>
            <a:r>
              <a:rPr lang="en-US" altLang="x-none" sz="2400" b="1" dirty="0"/>
              <a:t>3</a:t>
            </a:r>
            <a:r>
              <a:rPr lang="sr-Latn-CS" altLang="x-none" sz="2400" b="1" dirty="0" smtClean="0"/>
              <a:t>/2024.</a:t>
            </a:r>
            <a:endParaRPr lang="en-GB" altLang="x-none" sz="2400" dirty="0" smtClean="0"/>
          </a:p>
        </p:txBody>
      </p:sp>
      <p:sp>
        <p:nvSpPr>
          <p:cNvPr id="3" name="Rectangle 2"/>
          <p:cNvSpPr/>
          <p:nvPr/>
        </p:nvSpPr>
        <p:spPr>
          <a:xfrm>
            <a:off x="911034" y="2779837"/>
            <a:ext cx="10697765" cy="861774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hr-HR" altLang="x-none" sz="5000" b="1" smtClean="0">
                <a:solidFill>
                  <a:srgbClr val="A70431"/>
                </a:solidFill>
              </a:rPr>
              <a:t>Prikupljanje zahteva</a:t>
            </a:r>
            <a:endParaRPr lang="hr-HR" sz="5000" b="1">
              <a:solidFill>
                <a:srgbClr val="A7043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35050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Upitnici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5783" y="1128953"/>
            <a:ext cx="11596217" cy="4625970"/>
          </a:xfrm>
        </p:spPr>
        <p:txBody>
          <a:bodyPr/>
          <a:lstStyle/>
          <a:p>
            <a:pPr marL="0" indent="0">
              <a:buNone/>
            </a:pPr>
            <a:r>
              <a:rPr lang="hr-HR" sz="2800" smtClean="0"/>
              <a:t>Upitnici su jeftini i dobri u slučaju velikog broja ispitanika. Njavažnije je dobro pripremiti pitanja. Evo nekih preporuka</a:t>
            </a:r>
            <a:r>
              <a:rPr lang="hr-HR" sz="3200" smtClean="0"/>
              <a:t>:</a:t>
            </a:r>
          </a:p>
          <a:p>
            <a:r>
              <a:rPr lang="hr-HR" sz="2400" smtClean="0"/>
              <a:t>Ponudite odgovore koji pokrivaju sve opcije mogućih odgovora. </a:t>
            </a:r>
          </a:p>
          <a:p>
            <a:r>
              <a:rPr lang="hr-HR" sz="2400" smtClean="0"/>
              <a:t>Ponuđeni odgovori ne smeju da budu međusobno isključivi. </a:t>
            </a:r>
          </a:p>
          <a:p>
            <a:r>
              <a:rPr lang="hr-HR" sz="2400" smtClean="0"/>
              <a:t>Ne postavljajte pitanja na koje se može samo potvrdno odgovoriti. </a:t>
            </a:r>
          </a:p>
          <a:p>
            <a:r>
              <a:rPr lang="hr-HR" sz="2400" smtClean="0"/>
              <a:t>Ako koristite ocene, onda ih koristite u svim pitanjima. </a:t>
            </a:r>
          </a:p>
          <a:p>
            <a:r>
              <a:rPr lang="hr-HR" sz="2400" smtClean="0"/>
              <a:t>Koristite pitanja sa mogućim odgovorima ako rezultat ide u statističku obradu i analizu. </a:t>
            </a:r>
          </a:p>
          <a:p>
            <a:r>
              <a:rPr lang="hr-HR" sz="2400" smtClean="0"/>
              <a:t>Možete koristiti savete stručnjaka za pripremu pitanja, kako bi postavili prava pitanja pravim ljudima. </a:t>
            </a:r>
          </a:p>
          <a:p>
            <a:r>
              <a:rPr lang="hr-HR" sz="2400" smtClean="0"/>
              <a:t>Uvek testirajte pitanja pre nego što ih distribuirate. </a:t>
            </a:r>
          </a:p>
          <a:p>
            <a:r>
              <a:rPr lang="hr-HR" sz="2400" smtClean="0"/>
              <a:t>Ne pitajte mnogo, ako želite da ljudi odgovore na upitnik</a:t>
            </a:r>
            <a:r>
              <a:rPr lang="hr-HR" sz="2800" smtClean="0"/>
              <a:t>. </a:t>
            </a:r>
            <a:endParaRPr lang="hr-HR" sz="2800"/>
          </a:p>
        </p:txBody>
      </p:sp>
    </p:spTree>
    <p:extLst>
      <p:ext uri="{BB962C8B-B14F-4D97-AF65-F5344CB8AC3E}">
        <p14:creationId xmlns:p14="http://schemas.microsoft.com/office/powerpoint/2010/main" val="27677414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smtClean="0"/>
              <a:t>Analiza interfejsa sistema</a:t>
            </a:r>
            <a:br>
              <a:rPr lang="hr-HR" smtClean="0"/>
            </a:br>
            <a:endParaRPr lang="hr-H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 smtClean="0"/>
              <a:t>Analiza interfejsa sistema</a:t>
            </a:r>
          </a:p>
          <a:p>
            <a:pPr lvl="1">
              <a:buFont typeface="Lucida Grande"/>
              <a:buChar char="-"/>
            </a:pPr>
            <a:r>
              <a:rPr lang="hr-HR" dirty="0" smtClean="0"/>
              <a:t> analiza sistema sa kojima je vaš sistem povezan</a:t>
            </a:r>
          </a:p>
          <a:p>
            <a:r>
              <a:rPr lang="hr-HR" dirty="0" smtClean="0"/>
              <a:t>Analiza interfejsa sa korisnikom</a:t>
            </a:r>
          </a:p>
          <a:p>
            <a:pPr marL="457200" lvl="1" indent="0">
              <a:buNone/>
            </a:pPr>
            <a:r>
              <a:rPr lang="hr-HR" dirty="0" smtClean="0"/>
              <a:t>- služi za okrivanje yahteva korisnika vašeg sistema</a:t>
            </a:r>
          </a:p>
          <a:p>
            <a:r>
              <a:rPr lang="hr-HR" dirty="0" smtClean="0"/>
              <a:t>Analiza dokumenata</a:t>
            </a:r>
          </a:p>
          <a:p>
            <a:pPr marL="457200" lvl="1" indent="0">
              <a:buNone/>
            </a:pPr>
            <a:r>
              <a:rPr lang="hr-HR" dirty="0" smtClean="0"/>
              <a:t>- Analiza postojeće dokumentacije koj amože da posluži za otkrivanje zahteva (npre ISO 9000 dokumentacija)</a:t>
            </a:r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11611241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smtClean="0"/>
              <a:t>Radionice</a:t>
            </a:r>
            <a:endParaRPr lang="hr-H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 smtClean="0"/>
              <a:t>Radionice podržavaju učešće korisnika u definisanju zahteva</a:t>
            </a:r>
          </a:p>
          <a:p>
            <a:r>
              <a:rPr lang="hr-HR" dirty="0" smtClean="0"/>
              <a:t>Sadrže nekoliko tipova aktora</a:t>
            </a:r>
          </a:p>
          <a:p>
            <a:r>
              <a:rPr lang="hr-HR" dirty="0" smtClean="0"/>
              <a:t>Fasilitator vodi učesnike ka uspešnom rezultatu</a:t>
            </a:r>
          </a:p>
          <a:p>
            <a:r>
              <a:rPr lang="hr-HR" dirty="0" smtClean="0"/>
              <a:t>Radionice treba dobro pripreiti</a:t>
            </a:r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31536901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smtClean="0"/>
              <a:t>Saveti za efektivno vođenje radionica</a:t>
            </a:r>
            <a:endParaRPr lang="hr-H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sz="3200" dirty="0" smtClean="0"/>
              <a:t>Postavite osnovna pravila rada</a:t>
            </a:r>
          </a:p>
          <a:p>
            <a:r>
              <a:rPr lang="hr-HR" sz="3200" dirty="0" smtClean="0"/>
              <a:t>Popunite sve uloge članova tima</a:t>
            </a:r>
          </a:p>
          <a:p>
            <a:r>
              <a:rPr lang="hr-HR" sz="3200" dirty="0" smtClean="0"/>
              <a:t>Planirajte agendu </a:t>
            </a:r>
          </a:p>
          <a:p>
            <a:r>
              <a:rPr lang="hr-HR" sz="3200" dirty="0" smtClean="0"/>
              <a:t>Držite se okvira</a:t>
            </a:r>
          </a:p>
          <a:p>
            <a:r>
              <a:rPr lang="hr-HR" sz="3200" dirty="0" smtClean="0"/>
              <a:t>Zapisivanje ideja</a:t>
            </a:r>
          </a:p>
          <a:p>
            <a:r>
              <a:rPr lang="hr-HR" sz="3200" dirty="0" smtClean="0"/>
              <a:t>Vremensko ograničenje diskusija</a:t>
            </a:r>
          </a:p>
          <a:p>
            <a:r>
              <a:rPr lang="hr-HR" sz="3200" dirty="0" smtClean="0"/>
              <a:t>Napravite malu grupu, ali sa pravim akterima</a:t>
            </a:r>
          </a:p>
          <a:p>
            <a:r>
              <a:rPr lang="hr-HR" sz="3200" dirty="0" smtClean="0"/>
              <a:t>Neka svako bude angažovan</a:t>
            </a:r>
            <a:endParaRPr lang="hr-HR" sz="3200" dirty="0"/>
          </a:p>
        </p:txBody>
      </p:sp>
    </p:spTree>
    <p:extLst>
      <p:ext uri="{BB962C8B-B14F-4D97-AF65-F5344CB8AC3E}">
        <p14:creationId xmlns:p14="http://schemas.microsoft.com/office/powerpoint/2010/main" val="23654827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2012461"/>
            <a:ext cx="12192000" cy="664308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smtClean="0"/>
              <a:t>Sadržaj</a:t>
            </a:r>
            <a:endParaRPr lang="hr-H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742950" indent="-742950">
              <a:buFont typeface="+mj-lt"/>
              <a:buAutoNum type="arabicPeriod"/>
            </a:pPr>
            <a:r>
              <a:rPr lang="hr-HR" dirty="0" smtClean="0">
                <a:solidFill>
                  <a:schemeClr val="bg1">
                    <a:lumMod val="50000"/>
                  </a:schemeClr>
                </a:solidFill>
              </a:rPr>
              <a:t>Tehnike utvrđivanja  zahteva</a:t>
            </a:r>
          </a:p>
          <a:p>
            <a:pPr marL="742950" indent="-742950">
              <a:buFont typeface="+mj-lt"/>
              <a:buAutoNum type="arabicPeriod"/>
            </a:pPr>
            <a:r>
              <a:rPr lang="hr-HR" b="1" dirty="0" smtClean="0">
                <a:solidFill>
                  <a:schemeClr val="tx1"/>
                </a:solidFill>
              </a:rPr>
              <a:t>Planiranje za izazivanje zahteva</a:t>
            </a:r>
          </a:p>
          <a:p>
            <a:pPr marL="742950" indent="-742950">
              <a:buFont typeface="+mj-lt"/>
              <a:buAutoNum type="arabicPeriod"/>
            </a:pPr>
            <a:r>
              <a:rPr lang="hr-HR" dirty="0" smtClean="0">
                <a:solidFill>
                  <a:schemeClr val="bg1">
                    <a:lumMod val="50000"/>
                  </a:schemeClr>
                </a:solidFill>
              </a:rPr>
              <a:t>Priprema za izazivanje zahteva</a:t>
            </a:r>
          </a:p>
          <a:p>
            <a:pPr marL="742950" indent="-742950">
              <a:buFont typeface="+mj-lt"/>
              <a:buAutoNum type="arabicPeriod"/>
            </a:pPr>
            <a:r>
              <a:rPr lang="hr-HR" dirty="0" smtClean="0">
                <a:solidFill>
                  <a:schemeClr val="bg1">
                    <a:lumMod val="50000"/>
                  </a:schemeClr>
                </a:solidFill>
              </a:rPr>
              <a:t>Izvršenje aktivnosti prikupljanja zahteva</a:t>
            </a:r>
          </a:p>
          <a:p>
            <a:pPr marL="742950" indent="-742950">
              <a:buFont typeface="+mj-lt"/>
              <a:buAutoNum type="arabicPeriod"/>
            </a:pPr>
            <a:r>
              <a:rPr lang="hr-HR" dirty="0" smtClean="0">
                <a:solidFill>
                  <a:schemeClr val="bg1">
                    <a:lumMod val="50000"/>
                  </a:schemeClr>
                </a:solidFill>
              </a:rPr>
              <a:t>Aktivnosti posle izazivanja zahteva</a:t>
            </a:r>
          </a:p>
          <a:p>
            <a:pPr marL="742950" indent="-742950">
              <a:buFont typeface="+mj-lt"/>
              <a:buAutoNum type="arabicPeriod"/>
            </a:pPr>
            <a:r>
              <a:rPr lang="hr-HR" dirty="0" smtClean="0">
                <a:solidFill>
                  <a:schemeClr val="bg1">
                    <a:lumMod val="50000"/>
                  </a:schemeClr>
                </a:solidFill>
              </a:rPr>
              <a:t>Klasifikovanje predloga i stavova kupaca</a:t>
            </a:r>
          </a:p>
          <a:p>
            <a:pPr marL="742950" indent="-742950">
              <a:buFont typeface="+mj-lt"/>
              <a:buAutoNum type="arabicPeriod"/>
            </a:pPr>
            <a:r>
              <a:rPr lang="hr-HR" dirty="0" smtClean="0">
                <a:solidFill>
                  <a:schemeClr val="bg1">
                    <a:lumMod val="50000"/>
                  </a:schemeClr>
                </a:solidFill>
              </a:rPr>
              <a:t>Još o zahtevima</a:t>
            </a:r>
            <a:endParaRPr lang="hr-HR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64713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smtClean="0"/>
              <a:t>Plan utvrđivanja zahteva</a:t>
            </a:r>
            <a:endParaRPr lang="hr-H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403585"/>
            <a:ext cx="10714969" cy="4351338"/>
          </a:xfrm>
        </p:spPr>
        <p:txBody>
          <a:bodyPr/>
          <a:lstStyle/>
          <a:p>
            <a:r>
              <a:rPr lang="hr-HR" sz="3200" dirty="0" smtClean="0"/>
              <a:t>Plan utvrđivanje (izazivanja) zahteva  uključuje tehnike koje koristite, kada planirate da ih koristite i sa kojom svrhom</a:t>
            </a:r>
          </a:p>
          <a:p>
            <a:r>
              <a:rPr lang="hr-HR" sz="3200" dirty="0" smtClean="0"/>
              <a:t>Sadržaj plana:</a:t>
            </a:r>
          </a:p>
          <a:p>
            <a:pPr lvl="2"/>
            <a:r>
              <a:rPr lang="hr-HR" dirty="0" smtClean="0"/>
              <a:t>Ciljevi utvrđivanja zahteva</a:t>
            </a:r>
          </a:p>
          <a:p>
            <a:pPr lvl="2"/>
            <a:r>
              <a:rPr lang="hr-HR" dirty="0" smtClean="0"/>
              <a:t>Strategija utvrđivanja zahteva i planiranje tehnika utvrđivanja</a:t>
            </a:r>
          </a:p>
          <a:p>
            <a:pPr lvl="2"/>
            <a:r>
              <a:rPr lang="hr-HR" dirty="0" smtClean="0"/>
              <a:t>Procena potrebnog rada, vremena  i  resursa</a:t>
            </a:r>
          </a:p>
          <a:p>
            <a:pPr lvl="2"/>
            <a:r>
              <a:rPr lang="hr-HR" dirty="0" smtClean="0"/>
              <a:t>Dokumenti i sistemi neophodni za nezavisno urvrđivanje zahteva</a:t>
            </a:r>
          </a:p>
          <a:p>
            <a:pPr lvl="2"/>
            <a:r>
              <a:rPr lang="hr-HR" dirty="0" smtClean="0"/>
              <a:t>Rad na prikupljanu zahteva – ciljate prave aktere, teme i detalje</a:t>
            </a:r>
          </a:p>
          <a:p>
            <a:pPr lvl="2"/>
            <a:r>
              <a:rPr lang="hr-HR" dirty="0" smtClean="0"/>
              <a:t>Rzici utvrđivanja zahteva</a:t>
            </a:r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41636076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sz="4000" smtClean="0"/>
              <a:t>Preporučene tehnike za utvrđivanje zahteva</a:t>
            </a:r>
            <a:endParaRPr lang="hr-HR" sz="400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403585"/>
            <a:ext cx="3652978" cy="4351338"/>
          </a:xfrm>
        </p:spPr>
        <p:txBody>
          <a:bodyPr/>
          <a:lstStyle/>
          <a:p>
            <a:r>
              <a:rPr lang="hr-HR" sz="2800" smtClean="0"/>
              <a:t>Predložene su tehnike zahteva utvrđivanja koje će najverovatnije biti korisne za razne vrste projekata</a:t>
            </a:r>
          </a:p>
          <a:p>
            <a:r>
              <a:rPr lang="hr-HR" sz="2800" smtClean="0"/>
              <a:t>U većini projekata mogu se koristiti intervjui i radionice. </a:t>
            </a:r>
            <a:endParaRPr lang="hr-HR" sz="2800"/>
          </a:p>
        </p:txBody>
      </p:sp>
      <p:pic>
        <p:nvPicPr>
          <p:cNvPr id="4" name="Picture 3" descr="SWEBOK-SR-RE-ELTE-Slika4.2.1-PreporuceneTehnikeIzazivanjaPoKategorijamaSoftver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9412" y="1190349"/>
            <a:ext cx="6641455" cy="480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4295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2598614"/>
            <a:ext cx="12192000" cy="664308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smtClean="0"/>
              <a:t>Sadržaj</a:t>
            </a:r>
            <a:endParaRPr lang="hr-H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742950" indent="-742950">
              <a:buFont typeface="+mj-lt"/>
              <a:buAutoNum type="arabicPeriod"/>
            </a:pPr>
            <a:r>
              <a:rPr lang="hr-HR" dirty="0" smtClean="0">
                <a:solidFill>
                  <a:schemeClr val="bg1">
                    <a:lumMod val="50000"/>
                  </a:schemeClr>
                </a:solidFill>
              </a:rPr>
              <a:t>Tehnike utvrđivanja  zahteva</a:t>
            </a:r>
          </a:p>
          <a:p>
            <a:pPr marL="742950" indent="-742950">
              <a:buFont typeface="+mj-lt"/>
              <a:buAutoNum type="arabicPeriod"/>
            </a:pPr>
            <a:r>
              <a:rPr lang="hr-HR" dirty="0" smtClean="0">
                <a:solidFill>
                  <a:srgbClr val="7F7F7F"/>
                </a:solidFill>
              </a:rPr>
              <a:t>Planiranje za izazivanje </a:t>
            </a:r>
            <a:r>
              <a:rPr lang="hr-HR" dirty="0" smtClean="0">
                <a:solidFill>
                  <a:schemeClr val="bg1">
                    <a:lumMod val="50000"/>
                  </a:schemeClr>
                </a:solidFill>
              </a:rPr>
              <a:t>zahtev</a:t>
            </a:r>
            <a:r>
              <a:rPr lang="hr-HR" b="1" dirty="0" smtClean="0">
                <a:solidFill>
                  <a:schemeClr val="bg1">
                    <a:lumMod val="50000"/>
                  </a:schemeClr>
                </a:solidFill>
              </a:rPr>
              <a:t>a</a:t>
            </a:r>
          </a:p>
          <a:p>
            <a:pPr marL="742950" indent="-742950">
              <a:buFont typeface="+mj-lt"/>
              <a:buAutoNum type="arabicPeriod"/>
            </a:pPr>
            <a:r>
              <a:rPr lang="hr-HR" b="1" dirty="0" smtClean="0">
                <a:solidFill>
                  <a:schemeClr val="tx1"/>
                </a:solidFill>
              </a:rPr>
              <a:t>Priprema za izazivanje zahteva</a:t>
            </a:r>
          </a:p>
          <a:p>
            <a:pPr marL="742950" indent="-742950">
              <a:buFont typeface="+mj-lt"/>
              <a:buAutoNum type="arabicPeriod"/>
            </a:pPr>
            <a:r>
              <a:rPr lang="hr-HR" dirty="0" smtClean="0">
                <a:solidFill>
                  <a:schemeClr val="bg1">
                    <a:lumMod val="50000"/>
                  </a:schemeClr>
                </a:solidFill>
              </a:rPr>
              <a:t>Izvršenje aktivnosti prikupljanja zahteva</a:t>
            </a:r>
          </a:p>
          <a:p>
            <a:pPr marL="742950" indent="-742950">
              <a:buFont typeface="+mj-lt"/>
              <a:buAutoNum type="arabicPeriod"/>
            </a:pPr>
            <a:r>
              <a:rPr lang="hr-HR" dirty="0" smtClean="0">
                <a:solidFill>
                  <a:schemeClr val="bg1">
                    <a:lumMod val="50000"/>
                  </a:schemeClr>
                </a:solidFill>
              </a:rPr>
              <a:t>Aktivnosti posle izazivanja zahteva</a:t>
            </a:r>
          </a:p>
          <a:p>
            <a:pPr marL="742950" indent="-742950">
              <a:buFont typeface="+mj-lt"/>
              <a:buAutoNum type="arabicPeriod"/>
            </a:pPr>
            <a:r>
              <a:rPr lang="hr-HR" dirty="0" smtClean="0">
                <a:solidFill>
                  <a:schemeClr val="bg1">
                    <a:lumMod val="50000"/>
                  </a:schemeClr>
                </a:solidFill>
              </a:rPr>
              <a:t>Klasifikovanje predloga i stavova kupaca</a:t>
            </a:r>
          </a:p>
          <a:p>
            <a:pPr marL="742950" indent="-742950">
              <a:buFont typeface="+mj-lt"/>
              <a:buAutoNum type="arabicPeriod"/>
            </a:pPr>
            <a:r>
              <a:rPr lang="hr-HR" dirty="0" smtClean="0">
                <a:solidFill>
                  <a:schemeClr val="bg1">
                    <a:lumMod val="50000"/>
                  </a:schemeClr>
                </a:solidFill>
              </a:rPr>
              <a:t>Još o zahtevima</a:t>
            </a:r>
            <a:endParaRPr lang="hr-HR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5993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Priprema</a:t>
            </a:r>
            <a:r>
              <a:rPr lang="en-GB" dirty="0" smtClean="0"/>
              <a:t> </a:t>
            </a:r>
            <a:r>
              <a:rPr lang="en-GB" dirty="0" err="1" smtClean="0"/>
              <a:t>za</a:t>
            </a:r>
            <a:r>
              <a:rPr lang="en-GB" dirty="0" smtClean="0"/>
              <a:t> </a:t>
            </a:r>
            <a:r>
              <a:rPr lang="en-GB" dirty="0" err="1" smtClean="0"/>
              <a:t>utvr</a:t>
            </a:r>
            <a:r>
              <a:rPr lang="en-GB" dirty="0" err="1"/>
              <a:t>đ</a:t>
            </a:r>
            <a:r>
              <a:rPr lang="en-GB" dirty="0" err="1" smtClean="0"/>
              <a:t>ivanje</a:t>
            </a:r>
            <a:r>
              <a:rPr lang="en-GB" dirty="0" smtClean="0"/>
              <a:t> </a:t>
            </a:r>
            <a:r>
              <a:rPr lang="en-GB" dirty="0" err="1" smtClean="0"/>
              <a:t>zahteva</a:t>
            </a:r>
            <a:endParaRPr lang="en-GB" dirty="0"/>
          </a:p>
        </p:txBody>
      </p:sp>
      <p:grpSp>
        <p:nvGrpSpPr>
          <p:cNvPr id="4" name="Group 3"/>
          <p:cNvGrpSpPr/>
          <p:nvPr/>
        </p:nvGrpSpPr>
        <p:grpSpPr>
          <a:xfrm>
            <a:off x="426683" y="1446129"/>
            <a:ext cx="11241221" cy="3138779"/>
            <a:chOff x="349250" y="3335855"/>
            <a:chExt cx="8566152" cy="2391845"/>
          </a:xfrm>
        </p:grpSpPr>
        <p:sp>
          <p:nvSpPr>
            <p:cNvPr id="5" name="Rectangle 4"/>
            <p:cNvSpPr/>
            <p:nvPr/>
          </p:nvSpPr>
          <p:spPr>
            <a:xfrm>
              <a:off x="349250" y="4597400"/>
              <a:ext cx="1206500" cy="1130300"/>
            </a:xfrm>
            <a:prstGeom prst="rect">
              <a:avLst/>
            </a:prstGeom>
            <a:solidFill>
              <a:srgbClr val="FFFF00"/>
            </a:solidFill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r-HR" sz="2000" dirty="0" smtClean="0">
                  <a:solidFill>
                    <a:srgbClr val="000000"/>
                  </a:solidFill>
                  <a:latin typeface="Arial"/>
                  <a:cs typeface="Arial"/>
                </a:rPr>
                <a:t>Odluka o okviru utvrđivanja i agendi</a:t>
              </a:r>
              <a:endParaRPr lang="hr-HR" sz="2000" dirty="0">
                <a:solidFill>
                  <a:srgbClr val="000000"/>
                </a:solidFill>
                <a:latin typeface="Arial"/>
                <a:cs typeface="Arial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1797050" y="4597400"/>
              <a:ext cx="1206500" cy="1130300"/>
            </a:xfrm>
            <a:prstGeom prst="rect">
              <a:avLst/>
            </a:prstGeom>
            <a:solidFill>
              <a:srgbClr val="FFFF00"/>
            </a:solidFill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r-HR" sz="2000" smtClean="0">
                  <a:solidFill>
                    <a:srgbClr val="000000"/>
                  </a:solidFill>
                  <a:latin typeface="Arial"/>
                  <a:cs typeface="Arial"/>
                </a:rPr>
                <a:t>Pripremi resurse</a:t>
              </a:r>
              <a:endParaRPr lang="hr-HR" sz="2000" dirty="0">
                <a:solidFill>
                  <a:srgbClr val="000000"/>
                </a:solidFill>
                <a:latin typeface="Arial"/>
                <a:cs typeface="Arial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3282950" y="4597400"/>
              <a:ext cx="1206500" cy="1130300"/>
            </a:xfrm>
            <a:prstGeom prst="rect">
              <a:avLst/>
            </a:prstGeom>
            <a:solidFill>
              <a:srgbClr val="FFFF00"/>
            </a:solidFill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r-HR" sz="2000" dirty="0" smtClean="0">
                  <a:solidFill>
                    <a:srgbClr val="000000"/>
                  </a:solidFill>
                  <a:latin typeface="Arial"/>
                  <a:cs typeface="Arial"/>
                </a:rPr>
                <a:t>Pripremi pitanja i modele sagovornika</a:t>
              </a:r>
              <a:endParaRPr lang="hr-HR" sz="2000" dirty="0">
                <a:solidFill>
                  <a:srgbClr val="000000"/>
                </a:solidFill>
                <a:latin typeface="Arial"/>
                <a:cs typeface="Arial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4768850" y="4597400"/>
              <a:ext cx="1206500" cy="11303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r-HR" sz="2000" dirty="0" smtClean="0">
                  <a:solidFill>
                    <a:srgbClr val="000000"/>
                  </a:solidFill>
                  <a:latin typeface="Arial"/>
                  <a:cs typeface="Arial"/>
                </a:rPr>
                <a:t>Izvrši sesiju utvrđivanja zahteva</a:t>
              </a:r>
              <a:endParaRPr lang="hr-HR" sz="2000" dirty="0">
                <a:solidFill>
                  <a:srgbClr val="000000"/>
                </a:solidFill>
                <a:latin typeface="Arial"/>
                <a:cs typeface="Arial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6292850" y="4597400"/>
              <a:ext cx="1206500" cy="11303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r-HR" sz="2000" dirty="0" smtClean="0">
                  <a:solidFill>
                    <a:srgbClr val="000000"/>
                  </a:solidFill>
                  <a:latin typeface="Arial"/>
                  <a:cs typeface="Arial"/>
                </a:rPr>
                <a:t>Organizuj i podeli zabeleške</a:t>
              </a:r>
              <a:endParaRPr lang="hr-HR" sz="2000" dirty="0">
                <a:solidFill>
                  <a:srgbClr val="000000"/>
                </a:solidFill>
                <a:latin typeface="Arial"/>
                <a:cs typeface="Arial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7708900" y="4584700"/>
              <a:ext cx="1206500" cy="11303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r-HR" sz="2000" dirty="0" smtClean="0">
                  <a:solidFill>
                    <a:srgbClr val="000000"/>
                  </a:solidFill>
                  <a:latin typeface="Arial"/>
                  <a:cs typeface="Arial"/>
                </a:rPr>
                <a:t>Dokumentuj otvorena pitanja</a:t>
              </a:r>
              <a:endParaRPr lang="hr-HR" sz="2000" dirty="0">
                <a:solidFill>
                  <a:srgbClr val="000000"/>
                </a:solidFill>
                <a:latin typeface="Arial"/>
                <a:cs typeface="Arial"/>
              </a:endParaRPr>
            </a:p>
          </p:txBody>
        </p:sp>
        <p:sp>
          <p:nvSpPr>
            <p:cNvPr id="11" name="Left Brace 10"/>
            <p:cNvSpPr/>
            <p:nvPr/>
          </p:nvSpPr>
          <p:spPr>
            <a:xfrm rot="5400000">
              <a:off x="2221406" y="2202360"/>
              <a:ext cx="395887" cy="4140200"/>
            </a:xfrm>
            <a:prstGeom prst="leftBrace">
              <a:avLst>
                <a:gd name="adj1" fmla="val 0"/>
                <a:gd name="adj2" fmla="val 50000"/>
              </a:avLst>
            </a:prstGeom>
            <a:ln w="158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sz="2800"/>
            </a:p>
          </p:txBody>
        </p:sp>
        <p:sp>
          <p:nvSpPr>
            <p:cNvPr id="12" name="Left Brace 11"/>
            <p:cNvSpPr/>
            <p:nvPr/>
          </p:nvSpPr>
          <p:spPr>
            <a:xfrm rot="5400000">
              <a:off x="7406182" y="2961185"/>
              <a:ext cx="395887" cy="2622552"/>
            </a:xfrm>
            <a:prstGeom prst="leftBrace">
              <a:avLst>
                <a:gd name="adj1" fmla="val 0"/>
                <a:gd name="adj2" fmla="val 50000"/>
              </a:avLst>
            </a:prstGeom>
            <a:ln w="158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sz="2800"/>
            </a:p>
          </p:txBody>
        </p:sp>
        <p:sp>
          <p:nvSpPr>
            <p:cNvPr id="13" name="Left Brace 12"/>
            <p:cNvSpPr/>
            <p:nvPr/>
          </p:nvSpPr>
          <p:spPr>
            <a:xfrm rot="5400000">
              <a:off x="5174156" y="3669213"/>
              <a:ext cx="395887" cy="1206500"/>
            </a:xfrm>
            <a:prstGeom prst="leftBrace">
              <a:avLst>
                <a:gd name="adj1" fmla="val 0"/>
                <a:gd name="adj2" fmla="val 50000"/>
              </a:avLst>
            </a:prstGeom>
            <a:ln w="158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sz="280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514952" y="3467100"/>
              <a:ext cx="1824724" cy="5394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hr-HR" sz="2000" dirty="0" smtClean="0">
                  <a:latin typeface="Arial"/>
                  <a:cs typeface="Arial"/>
                </a:rPr>
                <a:t>Priprema za</a:t>
              </a:r>
            </a:p>
            <a:p>
              <a:pPr algn="ctr"/>
              <a:r>
                <a:rPr lang="en-US" sz="2000" dirty="0">
                  <a:latin typeface="Arial"/>
                  <a:cs typeface="Arial"/>
                </a:rPr>
                <a:t>u</a:t>
              </a:r>
              <a:r>
                <a:rPr lang="hr-HR" sz="2000" dirty="0" smtClean="0">
                  <a:latin typeface="Arial"/>
                  <a:cs typeface="Arial"/>
                </a:rPr>
                <a:t>tvrđivanje zahteva</a:t>
              </a:r>
              <a:endParaRPr lang="hr-HR" sz="2000" dirty="0">
                <a:latin typeface="Arial"/>
                <a:cs typeface="Arial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432732" y="3335855"/>
              <a:ext cx="1824724" cy="5394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hr-HR" sz="2000" dirty="0" smtClean="0">
                  <a:latin typeface="Arial"/>
                  <a:cs typeface="Arial"/>
                </a:rPr>
                <a:t>Izvršenje aktivnosti</a:t>
              </a:r>
            </a:p>
            <a:p>
              <a:pPr algn="ctr"/>
              <a:r>
                <a:rPr lang="en-US" sz="2000" dirty="0">
                  <a:latin typeface="Arial"/>
                  <a:cs typeface="Arial"/>
                </a:rPr>
                <a:t>u</a:t>
              </a:r>
              <a:r>
                <a:rPr lang="hr-HR" sz="2000" dirty="0" smtClean="0">
                  <a:latin typeface="Arial"/>
                  <a:cs typeface="Arial"/>
                </a:rPr>
                <a:t>tvrđivanja zahteva</a:t>
              </a:r>
              <a:endParaRPr lang="hr-HR" sz="2000" dirty="0">
                <a:latin typeface="Arial"/>
                <a:cs typeface="Arial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435787" y="3431520"/>
              <a:ext cx="2346263" cy="5394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hr-HR" sz="2000" dirty="0" smtClean="0">
                  <a:latin typeface="Arial"/>
                  <a:cs typeface="Arial"/>
                </a:rPr>
                <a:t>Naredne aktivnosti</a:t>
              </a:r>
            </a:p>
            <a:p>
              <a:pPr algn="ctr"/>
              <a:r>
                <a:rPr lang="en-US" sz="2000" dirty="0">
                  <a:latin typeface="Arial"/>
                  <a:cs typeface="Arial"/>
                </a:rPr>
                <a:t>p</a:t>
              </a:r>
              <a:r>
                <a:rPr lang="hr-HR" sz="2000" dirty="0" smtClean="0">
                  <a:latin typeface="Arial"/>
                  <a:cs typeface="Arial"/>
                </a:rPr>
                <a:t>osle utvrđivanja zahteva</a:t>
              </a:r>
              <a:endParaRPr lang="hr-HR" sz="2000" dirty="0">
                <a:latin typeface="Arial"/>
                <a:cs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130277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smtClean="0"/>
              <a:t>Priprema pitanja</a:t>
            </a:r>
            <a:endParaRPr lang="hr-H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 smtClean="0"/>
              <a:t>Ako se pripremate za intervju ili radionicu, koristite rezultate drugih tehnika iznošenja da biste identifikovali nerešena pitanja</a:t>
            </a:r>
          </a:p>
          <a:p>
            <a:r>
              <a:rPr lang="hr-HR" dirty="0" smtClean="0"/>
              <a:t>„Šta želite?“ , „Šta treba da uradite?“</a:t>
            </a:r>
          </a:p>
          <a:p>
            <a:r>
              <a:rPr lang="hr-HR" dirty="0" smtClean="0"/>
              <a:t>Postavljajte otvorena pitanja koja će vam pomoći da razumete trenutne poslovne procese korisnika </a:t>
            </a:r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510521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smtClean="0"/>
              <a:t>Sadržaj</a:t>
            </a:r>
            <a:endParaRPr lang="hr-H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742950" indent="-742950">
              <a:buFont typeface="+mj-lt"/>
              <a:buAutoNum type="arabicPeriod"/>
            </a:pPr>
            <a:r>
              <a:rPr lang="hr-HR" dirty="0" smtClean="0"/>
              <a:t>Tehnike utvrđivanja  zahteva</a:t>
            </a:r>
          </a:p>
          <a:p>
            <a:pPr marL="742950" indent="-742950">
              <a:buFont typeface="+mj-lt"/>
              <a:buAutoNum type="arabicPeriod"/>
            </a:pPr>
            <a:r>
              <a:rPr lang="hr-HR" dirty="0" smtClean="0"/>
              <a:t>Planiranje za izazivanje zahteva</a:t>
            </a:r>
          </a:p>
          <a:p>
            <a:pPr marL="742950" indent="-742950">
              <a:buFont typeface="+mj-lt"/>
              <a:buAutoNum type="arabicPeriod"/>
            </a:pPr>
            <a:r>
              <a:rPr lang="hr-HR" dirty="0" smtClean="0"/>
              <a:t>Priprema za izazivanje zahteva</a:t>
            </a:r>
          </a:p>
          <a:p>
            <a:pPr marL="742950" indent="-742950">
              <a:buFont typeface="+mj-lt"/>
              <a:buAutoNum type="arabicPeriod"/>
            </a:pPr>
            <a:r>
              <a:rPr lang="hr-HR" dirty="0" smtClean="0"/>
              <a:t>Izvršenje aktivnosti prikupljanja zahteva</a:t>
            </a:r>
          </a:p>
          <a:p>
            <a:pPr marL="742950" indent="-742950">
              <a:buFont typeface="+mj-lt"/>
              <a:buAutoNum type="arabicPeriod"/>
            </a:pPr>
            <a:r>
              <a:rPr lang="hr-HR" dirty="0" smtClean="0"/>
              <a:t>Aktivnosti posle izazivanja zahteva</a:t>
            </a:r>
          </a:p>
          <a:p>
            <a:pPr marL="742950" indent="-742950">
              <a:buFont typeface="+mj-lt"/>
              <a:buAutoNum type="arabicPeriod"/>
            </a:pPr>
            <a:r>
              <a:rPr lang="hr-HR" dirty="0" smtClean="0"/>
              <a:t>Klasifikovanje predloga i stavova kupaca</a:t>
            </a:r>
          </a:p>
          <a:p>
            <a:pPr marL="742950" indent="-742950">
              <a:buFont typeface="+mj-lt"/>
              <a:buAutoNum type="arabicPeriod"/>
            </a:pPr>
            <a:r>
              <a:rPr lang="hr-HR" dirty="0" smtClean="0"/>
              <a:t>Još o zahtevima</a:t>
            </a:r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20298269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smtClean="0"/>
              <a:t>Utvrdite izuzetke</a:t>
            </a:r>
            <a:endParaRPr lang="hr-H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sz="3200" dirty="0" smtClean="0"/>
              <a:t>Šta može sprečiti korisnika da uspešno ispuni zadatak? Kako sistem treba da reaguje na različite uslove greške? </a:t>
            </a:r>
          </a:p>
          <a:p>
            <a:r>
              <a:rPr lang="hr-HR" sz="3200" dirty="0" smtClean="0"/>
              <a:t>Postavljajte pitanja koja započinju sa </a:t>
            </a:r>
          </a:p>
          <a:p>
            <a:pPr lvl="1"/>
            <a:r>
              <a:rPr lang="hr-HR" sz="2800" dirty="0" smtClean="0"/>
              <a:t>„Šta bi drugo moglo. . . ," "Šta se dogodi kada . . . , ”„ Da li bi ti ikad trebalo. . . , ”„ Gde ćete dobiti. . . , “„ Zašto (ili ne). . . , "I" Da li neko ikad. . . ”</a:t>
            </a:r>
          </a:p>
          <a:p>
            <a:pPr lvl="1"/>
            <a:r>
              <a:rPr lang="hr-HR" sz="2800" dirty="0" smtClean="0"/>
              <a:t> „Koje tri stvari vas najviše nerviraju u odnosu na postojeći sistem?“</a:t>
            </a:r>
          </a:p>
          <a:p>
            <a:r>
              <a:rPr lang="hr-HR" sz="3200" dirty="0" smtClean="0"/>
              <a:t>Dokumentujte izvor svakog zahteva</a:t>
            </a:r>
            <a:endParaRPr lang="hr-HR" sz="3200" dirty="0"/>
          </a:p>
        </p:txBody>
      </p:sp>
    </p:spTree>
    <p:extLst>
      <p:ext uri="{BB962C8B-B14F-4D97-AF65-F5344CB8AC3E}">
        <p14:creationId xmlns:p14="http://schemas.microsoft.com/office/powerpoint/2010/main" val="708746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smtClean="0"/>
              <a:t>Primena i UML modela aktera</a:t>
            </a:r>
            <a:endParaRPr lang="hr-H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 smtClean="0"/>
              <a:t>Neki od najkorisnijih modela su </a:t>
            </a:r>
            <a:r>
              <a:rPr lang="hr-HR" b="1" dirty="0" smtClean="0"/>
              <a:t>slučajevi upotrebe </a:t>
            </a:r>
            <a:r>
              <a:rPr lang="hr-HR" dirty="0" smtClean="0"/>
              <a:t>i </a:t>
            </a:r>
            <a:r>
              <a:rPr lang="hr-HR" b="1" dirty="0" smtClean="0"/>
              <a:t>tokovi procesa </a:t>
            </a:r>
            <a:r>
              <a:rPr lang="hr-HR" dirty="0" smtClean="0"/>
              <a:t>jer se usko usklađuju s načinom na koji ljudi razmišljaju o obavljanju svog posla.</a:t>
            </a:r>
          </a:p>
          <a:p>
            <a:r>
              <a:rPr lang="hr-HR" dirty="0" smtClean="0"/>
              <a:t>Kreirajte UML modele slučajeva korišćenja ili nacrte, </a:t>
            </a:r>
            <a:r>
              <a:rPr lang="hr-HR" u="sng" dirty="0" smtClean="0"/>
              <a:t>pre nego što započnete sesije</a:t>
            </a:r>
            <a:r>
              <a:rPr lang="hr-HR" dirty="0" smtClean="0"/>
              <a:t>. </a:t>
            </a:r>
          </a:p>
          <a:p>
            <a:r>
              <a:rPr lang="hr-HR" dirty="0" smtClean="0"/>
              <a:t>UML model aktera </a:t>
            </a:r>
            <a:r>
              <a:rPr lang="hr-HR" u="sng" dirty="0" smtClean="0"/>
              <a:t>služi kao polazna osnova </a:t>
            </a:r>
            <a:r>
              <a:rPr lang="hr-HR" dirty="0" smtClean="0"/>
              <a:t>koja vam pomaže da saznate više o temi i podstakne korisnike da razmišljaju o idejama</a:t>
            </a:r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38258380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301999"/>
            <a:ext cx="12192000" cy="664308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smtClean="0"/>
              <a:t>Sadržaj</a:t>
            </a:r>
            <a:endParaRPr lang="hr-H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742950" indent="-742950">
              <a:buFont typeface="+mj-lt"/>
              <a:buAutoNum type="arabicPeriod"/>
            </a:pPr>
            <a:r>
              <a:rPr lang="hr-HR" dirty="0" smtClean="0">
                <a:solidFill>
                  <a:schemeClr val="bg1">
                    <a:lumMod val="50000"/>
                  </a:schemeClr>
                </a:solidFill>
              </a:rPr>
              <a:t>Tehnike utvrđivanja  zahteva</a:t>
            </a:r>
          </a:p>
          <a:p>
            <a:pPr marL="742950" indent="-742950">
              <a:buFont typeface="+mj-lt"/>
              <a:buAutoNum type="arabicPeriod"/>
            </a:pPr>
            <a:r>
              <a:rPr lang="hr-HR" dirty="0" smtClean="0">
                <a:solidFill>
                  <a:srgbClr val="7F7F7F"/>
                </a:solidFill>
              </a:rPr>
              <a:t>Planiranje za izazivanje </a:t>
            </a:r>
            <a:r>
              <a:rPr lang="hr-HR" dirty="0" smtClean="0">
                <a:solidFill>
                  <a:schemeClr val="bg1">
                    <a:lumMod val="50000"/>
                  </a:schemeClr>
                </a:solidFill>
              </a:rPr>
              <a:t>zahtev</a:t>
            </a:r>
            <a:r>
              <a:rPr lang="hr-HR" b="1" dirty="0" smtClean="0">
                <a:solidFill>
                  <a:schemeClr val="bg1">
                    <a:lumMod val="50000"/>
                  </a:schemeClr>
                </a:solidFill>
              </a:rPr>
              <a:t>a</a:t>
            </a:r>
          </a:p>
          <a:p>
            <a:pPr marL="742950" indent="-742950">
              <a:buFont typeface="+mj-lt"/>
              <a:buAutoNum type="arabicPeriod"/>
            </a:pPr>
            <a:r>
              <a:rPr lang="hr-HR" dirty="0" smtClean="0">
                <a:solidFill>
                  <a:srgbClr val="7F7F7F"/>
                </a:solidFill>
              </a:rPr>
              <a:t>Priprema za izazivanje zahteva</a:t>
            </a:r>
          </a:p>
          <a:p>
            <a:pPr marL="742950" indent="-742950">
              <a:buFont typeface="+mj-lt"/>
              <a:buAutoNum type="arabicPeriod"/>
            </a:pPr>
            <a:r>
              <a:rPr lang="hr-HR" b="1" dirty="0" smtClean="0">
                <a:solidFill>
                  <a:schemeClr val="tx1"/>
                </a:solidFill>
              </a:rPr>
              <a:t>Izvršenje aktivnosti prikupljanja zahteva</a:t>
            </a:r>
          </a:p>
          <a:p>
            <a:pPr marL="742950" indent="-742950">
              <a:buFont typeface="+mj-lt"/>
              <a:buAutoNum type="arabicPeriod"/>
            </a:pPr>
            <a:r>
              <a:rPr lang="hr-HR" dirty="0" smtClean="0">
                <a:solidFill>
                  <a:schemeClr val="bg1">
                    <a:lumMod val="50000"/>
                  </a:schemeClr>
                </a:solidFill>
              </a:rPr>
              <a:t>Aktivnosti posle izazivanja zahteva</a:t>
            </a:r>
          </a:p>
          <a:p>
            <a:pPr marL="742950" indent="-742950">
              <a:buFont typeface="+mj-lt"/>
              <a:buAutoNum type="arabicPeriod"/>
            </a:pPr>
            <a:r>
              <a:rPr lang="hr-HR" dirty="0" smtClean="0">
                <a:solidFill>
                  <a:schemeClr val="bg1">
                    <a:lumMod val="50000"/>
                  </a:schemeClr>
                </a:solidFill>
              </a:rPr>
              <a:t>Klasifikovanje predloga i stavova kupaca</a:t>
            </a:r>
          </a:p>
          <a:p>
            <a:pPr marL="742950" indent="-742950">
              <a:buFont typeface="+mj-lt"/>
              <a:buAutoNum type="arabicPeriod"/>
            </a:pPr>
            <a:r>
              <a:rPr lang="hr-HR" dirty="0" smtClean="0">
                <a:solidFill>
                  <a:schemeClr val="bg1">
                    <a:lumMod val="50000"/>
                  </a:schemeClr>
                </a:solidFill>
              </a:rPr>
              <a:t>Još o zahtevima</a:t>
            </a:r>
            <a:endParaRPr lang="hr-HR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49521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smtClean="0"/>
              <a:t>Izvršenje aкtivnosti prikupljanja zahteva</a:t>
            </a:r>
            <a:endParaRPr lang="hr-HR"/>
          </a:p>
        </p:txBody>
      </p:sp>
      <p:grpSp>
        <p:nvGrpSpPr>
          <p:cNvPr id="4" name="Group 3"/>
          <p:cNvGrpSpPr/>
          <p:nvPr/>
        </p:nvGrpSpPr>
        <p:grpSpPr>
          <a:xfrm>
            <a:off x="225356" y="1461616"/>
            <a:ext cx="11906906" cy="3324656"/>
            <a:chOff x="349250" y="3335852"/>
            <a:chExt cx="8566152" cy="2391848"/>
          </a:xfrm>
        </p:grpSpPr>
        <p:sp>
          <p:nvSpPr>
            <p:cNvPr id="5" name="Rectangle 4"/>
            <p:cNvSpPr/>
            <p:nvPr/>
          </p:nvSpPr>
          <p:spPr>
            <a:xfrm>
              <a:off x="349250" y="4597400"/>
              <a:ext cx="1206500" cy="11303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r-HR" sz="2000" dirty="0" smtClean="0">
                  <a:solidFill>
                    <a:srgbClr val="000000"/>
                  </a:solidFill>
                  <a:latin typeface="Arial"/>
                  <a:cs typeface="Arial"/>
                </a:rPr>
                <a:t>Odluka o okviru utvrđivanja i agendi</a:t>
              </a:r>
              <a:endParaRPr lang="hr-HR" sz="2000" dirty="0">
                <a:solidFill>
                  <a:srgbClr val="000000"/>
                </a:solidFill>
                <a:latin typeface="Arial"/>
                <a:cs typeface="Arial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1797050" y="4597400"/>
              <a:ext cx="1206500" cy="11303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r-HR" sz="2000" dirty="0" smtClean="0">
                  <a:solidFill>
                    <a:srgbClr val="000000"/>
                  </a:solidFill>
                  <a:latin typeface="Arial"/>
                  <a:cs typeface="Arial"/>
                </a:rPr>
                <a:t>Pripremi resurse</a:t>
              </a:r>
              <a:endParaRPr lang="hr-HR" sz="2000" dirty="0">
                <a:solidFill>
                  <a:srgbClr val="000000"/>
                </a:solidFill>
                <a:latin typeface="Arial"/>
                <a:cs typeface="Arial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3282950" y="4597400"/>
              <a:ext cx="1206500" cy="11303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r-HR" sz="2000" dirty="0" smtClean="0">
                  <a:solidFill>
                    <a:srgbClr val="000000"/>
                  </a:solidFill>
                  <a:latin typeface="Arial"/>
                  <a:cs typeface="Arial"/>
                </a:rPr>
                <a:t>Pripremi pitanja i modele sagovornika</a:t>
              </a:r>
              <a:endParaRPr lang="hr-HR" sz="2000" dirty="0">
                <a:solidFill>
                  <a:srgbClr val="000000"/>
                </a:solidFill>
                <a:latin typeface="Arial"/>
                <a:cs typeface="Arial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4768850" y="4597400"/>
              <a:ext cx="1206500" cy="1130300"/>
            </a:xfrm>
            <a:prstGeom prst="rect">
              <a:avLst/>
            </a:prstGeom>
            <a:solidFill>
              <a:srgbClr val="FFFF00"/>
            </a:solidFill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r-HR" sz="2000" b="1" dirty="0" smtClean="0">
                  <a:solidFill>
                    <a:srgbClr val="000000"/>
                  </a:solidFill>
                  <a:latin typeface="Arial"/>
                  <a:cs typeface="Arial"/>
                </a:rPr>
                <a:t>Izvrši sesiju utvrđivanja zahteva</a:t>
              </a:r>
              <a:endParaRPr lang="hr-HR" sz="2000" b="1" dirty="0">
                <a:solidFill>
                  <a:srgbClr val="000000"/>
                </a:solidFill>
                <a:latin typeface="Arial"/>
                <a:cs typeface="Arial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6292850" y="4597400"/>
              <a:ext cx="1206500" cy="11303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r-HR" sz="2000" dirty="0" smtClean="0">
                  <a:solidFill>
                    <a:srgbClr val="000000"/>
                  </a:solidFill>
                  <a:latin typeface="Arial"/>
                  <a:cs typeface="Arial"/>
                </a:rPr>
                <a:t>Organizuj i podeli zabeleške</a:t>
              </a:r>
              <a:endParaRPr lang="hr-HR" sz="2000" dirty="0">
                <a:solidFill>
                  <a:srgbClr val="000000"/>
                </a:solidFill>
                <a:latin typeface="Arial"/>
                <a:cs typeface="Arial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7708900" y="4584700"/>
              <a:ext cx="1206500" cy="11303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r-HR" sz="2000" dirty="0" smtClean="0">
                  <a:solidFill>
                    <a:srgbClr val="000000"/>
                  </a:solidFill>
                  <a:latin typeface="Arial"/>
                  <a:cs typeface="Arial"/>
                </a:rPr>
                <a:t>Dokumentuj otvorena pitanja</a:t>
              </a:r>
              <a:endParaRPr lang="hr-HR" sz="2000" dirty="0">
                <a:solidFill>
                  <a:srgbClr val="000000"/>
                </a:solidFill>
                <a:latin typeface="Arial"/>
                <a:cs typeface="Arial"/>
              </a:endParaRPr>
            </a:p>
          </p:txBody>
        </p:sp>
        <p:sp>
          <p:nvSpPr>
            <p:cNvPr id="11" name="Left Brace 10"/>
            <p:cNvSpPr/>
            <p:nvPr/>
          </p:nvSpPr>
          <p:spPr>
            <a:xfrm rot="5400000">
              <a:off x="2221406" y="2202360"/>
              <a:ext cx="395887" cy="4140200"/>
            </a:xfrm>
            <a:prstGeom prst="leftBrace">
              <a:avLst>
                <a:gd name="adj1" fmla="val 0"/>
                <a:gd name="adj2" fmla="val 50000"/>
              </a:avLst>
            </a:prstGeom>
            <a:ln w="158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sz="2800"/>
            </a:p>
          </p:txBody>
        </p:sp>
        <p:sp>
          <p:nvSpPr>
            <p:cNvPr id="12" name="Left Brace 11"/>
            <p:cNvSpPr/>
            <p:nvPr/>
          </p:nvSpPr>
          <p:spPr>
            <a:xfrm rot="5400000">
              <a:off x="7406182" y="2961185"/>
              <a:ext cx="395887" cy="2622552"/>
            </a:xfrm>
            <a:prstGeom prst="leftBrace">
              <a:avLst>
                <a:gd name="adj1" fmla="val 0"/>
                <a:gd name="adj2" fmla="val 50000"/>
              </a:avLst>
            </a:prstGeom>
            <a:ln w="158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sz="2800"/>
            </a:p>
          </p:txBody>
        </p:sp>
        <p:sp>
          <p:nvSpPr>
            <p:cNvPr id="13" name="Left Brace 12"/>
            <p:cNvSpPr/>
            <p:nvPr/>
          </p:nvSpPr>
          <p:spPr>
            <a:xfrm rot="5400000">
              <a:off x="5174156" y="3669213"/>
              <a:ext cx="395887" cy="1206500"/>
            </a:xfrm>
            <a:prstGeom prst="leftBrace">
              <a:avLst>
                <a:gd name="adj1" fmla="val 0"/>
                <a:gd name="adj2" fmla="val 50000"/>
              </a:avLst>
            </a:prstGeom>
            <a:ln w="158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sz="280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565959" y="3467100"/>
              <a:ext cx="1722709" cy="5092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hr-HR" sz="2000" dirty="0" smtClean="0">
                  <a:latin typeface="Arial"/>
                  <a:cs typeface="Arial"/>
                </a:rPr>
                <a:t>Priprema za</a:t>
              </a:r>
            </a:p>
            <a:p>
              <a:pPr algn="ctr"/>
              <a:r>
                <a:rPr lang="en-US" sz="2000" dirty="0">
                  <a:latin typeface="Arial"/>
                  <a:cs typeface="Arial"/>
                </a:rPr>
                <a:t>u</a:t>
              </a:r>
              <a:r>
                <a:rPr lang="hr-HR" sz="2000" dirty="0" smtClean="0">
                  <a:latin typeface="Arial"/>
                  <a:cs typeface="Arial"/>
                </a:rPr>
                <a:t>tvrđivanje zahteva</a:t>
              </a:r>
              <a:endParaRPr lang="hr-HR" sz="2000" dirty="0">
                <a:latin typeface="Arial"/>
                <a:cs typeface="Arial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486461" y="3335852"/>
              <a:ext cx="1848880" cy="5092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hr-HR" sz="2000" b="1" dirty="0" smtClean="0">
                  <a:latin typeface="Arial"/>
                  <a:cs typeface="Arial"/>
                </a:rPr>
                <a:t>Izvršenje aktivnosti</a:t>
              </a:r>
            </a:p>
            <a:p>
              <a:pPr algn="ctr"/>
              <a:r>
                <a:rPr lang="en-US" sz="2000" b="1" dirty="0">
                  <a:latin typeface="Arial"/>
                  <a:cs typeface="Arial"/>
                </a:rPr>
                <a:t>u</a:t>
              </a:r>
              <a:r>
                <a:rPr lang="hr-HR" sz="2000" b="1" dirty="0" smtClean="0">
                  <a:latin typeface="Arial"/>
                  <a:cs typeface="Arial"/>
                </a:rPr>
                <a:t>tvrđivanja zahteva</a:t>
              </a:r>
              <a:endParaRPr lang="hr-HR" sz="2000" b="1" dirty="0">
                <a:latin typeface="Arial"/>
                <a:cs typeface="Arial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501373" y="3431520"/>
              <a:ext cx="2215090" cy="5092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hr-HR" sz="2000" dirty="0" smtClean="0">
                  <a:latin typeface="Arial"/>
                  <a:cs typeface="Arial"/>
                </a:rPr>
                <a:t>Naredne aktivnosti</a:t>
              </a:r>
            </a:p>
            <a:p>
              <a:pPr algn="ctr"/>
              <a:r>
                <a:rPr lang="en-US" sz="2000" dirty="0">
                  <a:latin typeface="Arial"/>
                  <a:cs typeface="Arial"/>
                </a:rPr>
                <a:t>p</a:t>
              </a:r>
              <a:r>
                <a:rPr lang="hr-HR" sz="2000" dirty="0" smtClean="0">
                  <a:latin typeface="Arial"/>
                  <a:cs typeface="Arial"/>
                </a:rPr>
                <a:t>osle utvrđivanja zahteva</a:t>
              </a:r>
              <a:endParaRPr lang="hr-HR" sz="2000" dirty="0">
                <a:latin typeface="Arial"/>
                <a:cs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491842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smtClean="0"/>
              <a:t>Obučite aktere </a:t>
            </a:r>
            <a:endParaRPr lang="hr-H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b="1" dirty="0" smtClean="0"/>
              <a:t>Učite svoje aktere </a:t>
            </a:r>
            <a:r>
              <a:rPr lang="hr-HR" dirty="0" smtClean="0"/>
              <a:t>o vašem pristupu iznošenju i zašto ste ga izabrali. </a:t>
            </a:r>
          </a:p>
          <a:p>
            <a:r>
              <a:rPr lang="hr-HR" b="1" dirty="0" smtClean="0"/>
              <a:t>Objasnite tehnike istraživanja </a:t>
            </a:r>
            <a:r>
              <a:rPr lang="hr-HR" dirty="0" smtClean="0"/>
              <a:t>koje ćete koristiti, kao što su </a:t>
            </a:r>
            <a:r>
              <a:rPr lang="hr-HR" u="sng" dirty="0" smtClean="0"/>
              <a:t>slučajevi upotrebe </a:t>
            </a:r>
            <a:r>
              <a:rPr lang="hr-HR" dirty="0" smtClean="0"/>
              <a:t>ili </a:t>
            </a:r>
            <a:r>
              <a:rPr lang="hr-HR" u="sng" dirty="0" smtClean="0"/>
              <a:t>tokovi procesa</a:t>
            </a:r>
            <a:r>
              <a:rPr lang="hr-HR" dirty="0" smtClean="0"/>
              <a:t>, i kako oni mogu pomoći akterima da obezbede bolje zahteve. </a:t>
            </a:r>
          </a:p>
          <a:p>
            <a:r>
              <a:rPr lang="hr-HR" dirty="0" smtClean="0"/>
              <a:t>Takođe opišite </a:t>
            </a:r>
            <a:r>
              <a:rPr lang="hr-HR" u="sng" dirty="0" smtClean="0"/>
              <a:t>kako ćete koristiti njihove podatke </a:t>
            </a:r>
            <a:r>
              <a:rPr lang="hr-HR" dirty="0" smtClean="0"/>
              <a:t>i </a:t>
            </a:r>
            <a:r>
              <a:rPr lang="hr-HR" b="1" dirty="0" smtClean="0"/>
              <a:t>poslati im materijale na pregled </a:t>
            </a:r>
            <a:r>
              <a:rPr lang="hr-HR" dirty="0" smtClean="0"/>
              <a:t>nakon sesije.</a:t>
            </a:r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31258361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smtClean="0"/>
              <a:t>Vodite dobre beleške</a:t>
            </a:r>
            <a:endParaRPr lang="hr-H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sz="3200" dirty="0" smtClean="0"/>
              <a:t>Beleška sa sednice treba da sadrži </a:t>
            </a:r>
          </a:p>
          <a:p>
            <a:pPr lvl="1"/>
            <a:r>
              <a:rPr lang="hr-HR" sz="2800" dirty="0" smtClean="0"/>
              <a:t>listu polaznika, pozivani koji nisu prisustvovali, </a:t>
            </a:r>
          </a:p>
          <a:p>
            <a:pPr lvl="1"/>
            <a:r>
              <a:rPr lang="hr-HR" sz="2800" dirty="0" smtClean="0"/>
              <a:t>donesene odluke, </a:t>
            </a:r>
          </a:p>
          <a:p>
            <a:pPr lvl="1"/>
            <a:r>
              <a:rPr lang="hr-HR" sz="2800" dirty="0" smtClean="0"/>
              <a:t>akcije koje treba poduzeti i</a:t>
            </a:r>
          </a:p>
          <a:p>
            <a:pPr lvl="1"/>
            <a:r>
              <a:rPr lang="hr-HR" sz="2800" dirty="0" smtClean="0"/>
              <a:t>ko je odgovoran za svako, nerešena pitanja i najvažnije tačke ključnih diskusija. </a:t>
            </a:r>
          </a:p>
          <a:p>
            <a:r>
              <a:rPr lang="hr-HR" sz="3200" dirty="0" smtClean="0"/>
              <a:t>Odredite lice koje vodi belešku</a:t>
            </a:r>
          </a:p>
          <a:p>
            <a:r>
              <a:rPr lang="en-US" sz="3200" dirty="0" err="1" smtClean="0"/>
              <a:t>Možete</a:t>
            </a:r>
            <a:r>
              <a:rPr lang="en-US" sz="3200" dirty="0" smtClean="0"/>
              <a:t> </a:t>
            </a:r>
            <a:r>
              <a:rPr lang="en-US" sz="3200" dirty="0" err="1"/>
              <a:t>koristiti</a:t>
            </a:r>
            <a:r>
              <a:rPr lang="en-US" sz="3200" dirty="0"/>
              <a:t> </a:t>
            </a:r>
            <a:r>
              <a:rPr lang="en-US" sz="3200" dirty="0" err="1"/>
              <a:t>bele</a:t>
            </a:r>
            <a:r>
              <a:rPr lang="en-US" sz="3200" dirty="0"/>
              <a:t> table </a:t>
            </a:r>
            <a:r>
              <a:rPr lang="en-US" sz="3200" dirty="0" err="1"/>
              <a:t>i</a:t>
            </a:r>
            <a:r>
              <a:rPr lang="en-US" sz="3200" dirty="0"/>
              <a:t> </a:t>
            </a:r>
            <a:r>
              <a:rPr lang="en-US" sz="3200" dirty="0" err="1"/>
              <a:t>papire</a:t>
            </a:r>
            <a:r>
              <a:rPr lang="en-US" sz="3200" dirty="0"/>
              <a:t> </a:t>
            </a:r>
            <a:r>
              <a:rPr lang="en-US" sz="3200" dirty="0" err="1"/>
              <a:t>na</a:t>
            </a:r>
            <a:r>
              <a:rPr lang="en-US" sz="3200" dirty="0"/>
              <a:t> </a:t>
            </a:r>
            <a:r>
              <a:rPr lang="en-US" sz="3200" dirty="0" err="1"/>
              <a:t>zidovima</a:t>
            </a:r>
            <a:r>
              <a:rPr lang="en-US" sz="3200" dirty="0"/>
              <a:t> </a:t>
            </a:r>
            <a:r>
              <a:rPr lang="en-US" sz="3200" dirty="0" err="1"/>
              <a:t>i</a:t>
            </a:r>
            <a:r>
              <a:rPr lang="en-US" sz="3200" dirty="0"/>
              <a:t> </a:t>
            </a:r>
            <a:r>
              <a:rPr lang="en-US" sz="3200" dirty="0" err="1"/>
              <a:t>fotografisati</a:t>
            </a:r>
            <a:r>
              <a:rPr lang="en-US" sz="3200" dirty="0"/>
              <a:t> </a:t>
            </a:r>
            <a:r>
              <a:rPr lang="en-US" sz="3200" dirty="0" err="1"/>
              <a:t>ih</a:t>
            </a:r>
            <a:r>
              <a:rPr lang="en-US" sz="3200" dirty="0" smtClean="0"/>
              <a:t>.</a:t>
            </a:r>
            <a:endParaRPr lang="hr-HR" sz="3200" dirty="0"/>
          </a:p>
        </p:txBody>
      </p:sp>
    </p:spTree>
    <p:extLst>
      <p:ext uri="{BB962C8B-B14F-4D97-AF65-F5344CB8AC3E}">
        <p14:creationId xmlns:p14="http://schemas.microsoft.com/office/powerpoint/2010/main" val="9365463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sz="4000" smtClean="0"/>
              <a:t>Korišćenje  prostorije za razgovor</a:t>
            </a:r>
            <a:endParaRPr lang="hr-HR" sz="400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sz="3200" dirty="0" smtClean="0"/>
              <a:t>Koristite zidove crtanja dijagrama ili pravljenja lista, ako to omogućavaju (specijalno obojene).</a:t>
            </a:r>
          </a:p>
          <a:p>
            <a:r>
              <a:rPr lang="hr-HR" sz="3200" dirty="0" smtClean="0"/>
              <a:t> Ako ne postoje bele table, pričvrstite velike listove papira na zidove. </a:t>
            </a:r>
          </a:p>
          <a:p>
            <a:r>
              <a:rPr lang="hr-HR" sz="3200" dirty="0" smtClean="0"/>
              <a:t>Imajte na raspolaganju lepljive beleške i markere.</a:t>
            </a:r>
          </a:p>
          <a:p>
            <a:r>
              <a:rPr lang="hr-HR" sz="3200" dirty="0" smtClean="0"/>
              <a:t>Pozovite ostale učesnike da ustanu i doprinesu zidu; kretanje okolo pomaže održavanju ljudi angažovanim</a:t>
            </a:r>
          </a:p>
          <a:p>
            <a:r>
              <a:rPr lang="hr-HR" sz="3200" dirty="0" smtClean="0"/>
              <a:t>Možete koristiti alate za onlajn konferencije da biste delili slajdove i dozvolili interakcije sa udaljenim učesnicima</a:t>
            </a:r>
            <a:endParaRPr lang="hr-HR" sz="3200" dirty="0"/>
          </a:p>
        </p:txBody>
      </p:sp>
    </p:spTree>
    <p:extLst>
      <p:ext uri="{BB962C8B-B14F-4D97-AF65-F5344CB8AC3E}">
        <p14:creationId xmlns:p14="http://schemas.microsoft.com/office/powerpoint/2010/main" val="40660197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888153"/>
            <a:ext cx="12192000" cy="664308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smtClean="0"/>
              <a:t>Sadržaj</a:t>
            </a:r>
            <a:endParaRPr lang="hr-H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742950" indent="-742950">
              <a:buFont typeface="+mj-lt"/>
              <a:buAutoNum type="arabicPeriod"/>
            </a:pPr>
            <a:r>
              <a:rPr lang="hr-HR" dirty="0" smtClean="0">
                <a:solidFill>
                  <a:schemeClr val="bg1">
                    <a:lumMod val="50000"/>
                  </a:schemeClr>
                </a:solidFill>
              </a:rPr>
              <a:t>Tehnike utvrđivanja  zahteva</a:t>
            </a:r>
          </a:p>
          <a:p>
            <a:pPr marL="742950" indent="-742950">
              <a:buFont typeface="+mj-lt"/>
              <a:buAutoNum type="arabicPeriod"/>
            </a:pPr>
            <a:r>
              <a:rPr lang="hr-HR" dirty="0" smtClean="0">
                <a:solidFill>
                  <a:srgbClr val="7F7F7F"/>
                </a:solidFill>
              </a:rPr>
              <a:t>Planiranje za izazivanje </a:t>
            </a:r>
            <a:r>
              <a:rPr lang="hr-HR" dirty="0" smtClean="0">
                <a:solidFill>
                  <a:schemeClr val="bg1">
                    <a:lumMod val="50000"/>
                  </a:schemeClr>
                </a:solidFill>
              </a:rPr>
              <a:t>zahtev</a:t>
            </a:r>
            <a:r>
              <a:rPr lang="hr-HR" b="1" dirty="0" smtClean="0">
                <a:solidFill>
                  <a:schemeClr val="bg1">
                    <a:lumMod val="50000"/>
                  </a:schemeClr>
                </a:solidFill>
              </a:rPr>
              <a:t>a</a:t>
            </a:r>
          </a:p>
          <a:p>
            <a:pPr marL="742950" indent="-742950">
              <a:buFont typeface="+mj-lt"/>
              <a:buAutoNum type="arabicPeriod"/>
            </a:pPr>
            <a:r>
              <a:rPr lang="hr-HR" dirty="0" smtClean="0">
                <a:solidFill>
                  <a:srgbClr val="7F7F7F"/>
                </a:solidFill>
              </a:rPr>
              <a:t>Priprema za izazivanje zahteva</a:t>
            </a:r>
          </a:p>
          <a:p>
            <a:pPr marL="742950" indent="-742950">
              <a:buFont typeface="+mj-lt"/>
              <a:buAutoNum type="arabicPeriod"/>
            </a:pPr>
            <a:r>
              <a:rPr lang="hr-HR" dirty="0" smtClean="0">
                <a:solidFill>
                  <a:schemeClr val="bg1">
                    <a:lumMod val="50000"/>
                  </a:schemeClr>
                </a:solidFill>
              </a:rPr>
              <a:t>Izvršenje aktivnosti prikupljanja zahteva</a:t>
            </a:r>
          </a:p>
          <a:p>
            <a:pPr marL="742950" indent="-742950">
              <a:buFont typeface="+mj-lt"/>
              <a:buAutoNum type="arabicPeriod"/>
            </a:pPr>
            <a:r>
              <a:rPr lang="hr-HR" b="1" dirty="0" smtClean="0">
                <a:solidFill>
                  <a:srgbClr val="000000"/>
                </a:solidFill>
              </a:rPr>
              <a:t>Aktivnosti posle izazivanja zahteva</a:t>
            </a:r>
          </a:p>
          <a:p>
            <a:pPr marL="742950" indent="-742950">
              <a:buFont typeface="+mj-lt"/>
              <a:buAutoNum type="arabicPeriod"/>
            </a:pPr>
            <a:r>
              <a:rPr lang="hr-HR" dirty="0" smtClean="0">
                <a:solidFill>
                  <a:schemeClr val="bg1">
                    <a:lumMod val="50000"/>
                  </a:schemeClr>
                </a:solidFill>
              </a:rPr>
              <a:t>Klasifikovanje predloga i stavova kupaca</a:t>
            </a:r>
          </a:p>
          <a:p>
            <a:pPr marL="742950" indent="-742950">
              <a:buFont typeface="+mj-lt"/>
              <a:buAutoNum type="arabicPeriod"/>
            </a:pPr>
            <a:r>
              <a:rPr lang="hr-HR" dirty="0" smtClean="0">
                <a:solidFill>
                  <a:schemeClr val="bg1">
                    <a:lumMod val="50000"/>
                  </a:schemeClr>
                </a:solidFill>
              </a:rPr>
              <a:t>Još o zahtevima</a:t>
            </a:r>
            <a:endParaRPr lang="hr-HR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06329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smtClean="0"/>
              <a:t>Aktivnosti posle izazivanja zahteva</a:t>
            </a:r>
            <a:endParaRPr lang="hr-HR"/>
          </a:p>
        </p:txBody>
      </p:sp>
      <p:grpSp>
        <p:nvGrpSpPr>
          <p:cNvPr id="4" name="Group 3"/>
          <p:cNvGrpSpPr/>
          <p:nvPr/>
        </p:nvGrpSpPr>
        <p:grpSpPr>
          <a:xfrm>
            <a:off x="349249" y="1322209"/>
            <a:ext cx="11385350" cy="3680917"/>
            <a:chOff x="349250" y="3335852"/>
            <a:chExt cx="8566152" cy="2391848"/>
          </a:xfrm>
        </p:grpSpPr>
        <p:sp>
          <p:nvSpPr>
            <p:cNvPr id="5" name="Rectangle 4"/>
            <p:cNvSpPr/>
            <p:nvPr/>
          </p:nvSpPr>
          <p:spPr>
            <a:xfrm>
              <a:off x="349250" y="4597400"/>
              <a:ext cx="1206500" cy="11303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r-HR" sz="2000" dirty="0" smtClean="0">
                  <a:solidFill>
                    <a:srgbClr val="000000"/>
                  </a:solidFill>
                  <a:latin typeface="Arial"/>
                  <a:cs typeface="Arial"/>
                </a:rPr>
                <a:t>Odluka o okviru utvrđivanja i agendi</a:t>
              </a:r>
              <a:endParaRPr lang="hr-HR" sz="2000" dirty="0">
                <a:solidFill>
                  <a:srgbClr val="000000"/>
                </a:solidFill>
                <a:latin typeface="Arial"/>
                <a:cs typeface="Arial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1797050" y="4597400"/>
              <a:ext cx="1206500" cy="11303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r-HR" sz="2000" dirty="0" smtClean="0">
                  <a:solidFill>
                    <a:srgbClr val="000000"/>
                  </a:solidFill>
                  <a:latin typeface="Arial"/>
                  <a:cs typeface="Arial"/>
                </a:rPr>
                <a:t>Pripremi resurse</a:t>
              </a:r>
              <a:endParaRPr lang="hr-HR" sz="2000" dirty="0">
                <a:solidFill>
                  <a:srgbClr val="000000"/>
                </a:solidFill>
                <a:latin typeface="Arial"/>
                <a:cs typeface="Arial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3282950" y="4597400"/>
              <a:ext cx="1206500" cy="11303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r-HR" sz="2000" dirty="0" smtClean="0">
                  <a:solidFill>
                    <a:srgbClr val="000000"/>
                  </a:solidFill>
                  <a:latin typeface="Arial"/>
                  <a:cs typeface="Arial"/>
                </a:rPr>
                <a:t>Pripremi pitanja i modele sagovornika</a:t>
              </a:r>
              <a:endParaRPr lang="hr-HR" sz="2000" dirty="0">
                <a:solidFill>
                  <a:srgbClr val="000000"/>
                </a:solidFill>
                <a:latin typeface="Arial"/>
                <a:cs typeface="Arial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4768850" y="4597400"/>
              <a:ext cx="1206500" cy="11303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r-HR" sz="2000" dirty="0" smtClean="0">
                  <a:solidFill>
                    <a:srgbClr val="000000"/>
                  </a:solidFill>
                  <a:latin typeface="Arial"/>
                  <a:cs typeface="Arial"/>
                </a:rPr>
                <a:t>Izvrši sesiju utvrđivanja zahteva</a:t>
              </a:r>
              <a:endParaRPr lang="hr-HR" sz="2000" dirty="0">
                <a:solidFill>
                  <a:srgbClr val="000000"/>
                </a:solidFill>
                <a:latin typeface="Arial"/>
                <a:cs typeface="Arial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6292850" y="4597400"/>
              <a:ext cx="1206500" cy="1130300"/>
            </a:xfrm>
            <a:prstGeom prst="rect">
              <a:avLst/>
            </a:prstGeom>
            <a:solidFill>
              <a:srgbClr val="FFFF00"/>
            </a:solidFill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r-HR" sz="2000" b="1" dirty="0" smtClean="0">
                  <a:solidFill>
                    <a:srgbClr val="000000"/>
                  </a:solidFill>
                  <a:latin typeface="Arial"/>
                  <a:cs typeface="Arial"/>
                </a:rPr>
                <a:t>Organizuj i podeli zabelešk</a:t>
              </a:r>
              <a:r>
                <a:rPr lang="hr-HR" sz="2000" dirty="0" smtClean="0">
                  <a:solidFill>
                    <a:srgbClr val="000000"/>
                  </a:solidFill>
                  <a:latin typeface="Arial"/>
                  <a:cs typeface="Arial"/>
                </a:rPr>
                <a:t>e</a:t>
              </a:r>
              <a:endParaRPr lang="hr-HR" sz="2000" dirty="0">
                <a:solidFill>
                  <a:srgbClr val="000000"/>
                </a:solidFill>
                <a:latin typeface="Arial"/>
                <a:cs typeface="Arial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7708900" y="4584700"/>
              <a:ext cx="1206500" cy="1130300"/>
            </a:xfrm>
            <a:prstGeom prst="rect">
              <a:avLst/>
            </a:prstGeom>
            <a:solidFill>
              <a:srgbClr val="FFFF00"/>
            </a:solidFill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r-HR" sz="2000" b="1" dirty="0" smtClean="0">
                  <a:solidFill>
                    <a:srgbClr val="000000"/>
                  </a:solidFill>
                  <a:latin typeface="Arial"/>
                  <a:cs typeface="Arial"/>
                </a:rPr>
                <a:t>Dokumentuj otvorena pitanja</a:t>
              </a:r>
              <a:endParaRPr lang="hr-HR" sz="2000" b="1" dirty="0">
                <a:solidFill>
                  <a:srgbClr val="000000"/>
                </a:solidFill>
                <a:latin typeface="Arial"/>
                <a:cs typeface="Arial"/>
              </a:endParaRPr>
            </a:p>
          </p:txBody>
        </p:sp>
        <p:sp>
          <p:nvSpPr>
            <p:cNvPr id="11" name="Left Brace 10"/>
            <p:cNvSpPr/>
            <p:nvPr/>
          </p:nvSpPr>
          <p:spPr>
            <a:xfrm rot="5400000">
              <a:off x="2221406" y="2202360"/>
              <a:ext cx="395887" cy="4140200"/>
            </a:xfrm>
            <a:prstGeom prst="leftBrace">
              <a:avLst>
                <a:gd name="adj1" fmla="val 0"/>
                <a:gd name="adj2" fmla="val 50000"/>
              </a:avLst>
            </a:prstGeom>
            <a:ln w="158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sz="2800"/>
            </a:p>
          </p:txBody>
        </p:sp>
        <p:sp>
          <p:nvSpPr>
            <p:cNvPr id="12" name="Left Brace 11"/>
            <p:cNvSpPr/>
            <p:nvPr/>
          </p:nvSpPr>
          <p:spPr>
            <a:xfrm rot="5400000">
              <a:off x="7406182" y="2961185"/>
              <a:ext cx="395887" cy="2622552"/>
            </a:xfrm>
            <a:prstGeom prst="leftBrace">
              <a:avLst>
                <a:gd name="adj1" fmla="val 0"/>
                <a:gd name="adj2" fmla="val 50000"/>
              </a:avLst>
            </a:prstGeom>
            <a:ln w="158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sz="2800"/>
            </a:p>
          </p:txBody>
        </p:sp>
        <p:sp>
          <p:nvSpPr>
            <p:cNvPr id="13" name="Left Brace 12"/>
            <p:cNvSpPr/>
            <p:nvPr/>
          </p:nvSpPr>
          <p:spPr>
            <a:xfrm rot="5400000">
              <a:off x="5174156" y="3669213"/>
              <a:ext cx="395887" cy="1206500"/>
            </a:xfrm>
            <a:prstGeom prst="leftBrace">
              <a:avLst>
                <a:gd name="adj1" fmla="val 0"/>
                <a:gd name="adj2" fmla="val 50000"/>
              </a:avLst>
            </a:prstGeom>
            <a:ln w="158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sz="280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526500" y="3467100"/>
              <a:ext cx="1801625" cy="4599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hr-HR" sz="2000" dirty="0" smtClean="0">
                  <a:latin typeface="Arial"/>
                  <a:cs typeface="Arial"/>
                </a:rPr>
                <a:t>Priprema za</a:t>
              </a:r>
            </a:p>
            <a:p>
              <a:pPr algn="ctr"/>
              <a:r>
                <a:rPr lang="en-US" sz="2000" dirty="0">
                  <a:latin typeface="Arial"/>
                  <a:cs typeface="Arial"/>
                </a:rPr>
                <a:t>u</a:t>
              </a:r>
              <a:r>
                <a:rPr lang="hr-HR" sz="2000" dirty="0" smtClean="0">
                  <a:latin typeface="Arial"/>
                  <a:cs typeface="Arial"/>
                </a:rPr>
                <a:t>tvrđivanje zahteva</a:t>
              </a:r>
              <a:endParaRPr lang="hr-HR" sz="2000" dirty="0">
                <a:latin typeface="Arial"/>
                <a:cs typeface="Arial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510088" y="3335852"/>
              <a:ext cx="1801625" cy="4599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hr-HR" sz="2000" dirty="0" smtClean="0">
                  <a:latin typeface="Arial"/>
                  <a:cs typeface="Arial"/>
                </a:rPr>
                <a:t>Izvršenje aktivnosti</a:t>
              </a:r>
            </a:p>
            <a:p>
              <a:pPr algn="ctr"/>
              <a:r>
                <a:rPr lang="en-US" sz="2000" dirty="0">
                  <a:latin typeface="Arial"/>
                  <a:cs typeface="Arial"/>
                </a:rPr>
                <a:t>u</a:t>
              </a:r>
              <a:r>
                <a:rPr lang="hr-HR" sz="2000" dirty="0" smtClean="0">
                  <a:latin typeface="Arial"/>
                  <a:cs typeface="Arial"/>
                </a:rPr>
                <a:t>tvrđivanja zahteva</a:t>
              </a:r>
              <a:endParaRPr lang="hr-HR" sz="2000" dirty="0">
                <a:latin typeface="Arial"/>
                <a:cs typeface="Arial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365130" y="3431520"/>
              <a:ext cx="2487579" cy="4599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hr-HR" sz="2000" b="1" dirty="0" smtClean="0">
                  <a:latin typeface="Arial"/>
                  <a:cs typeface="Arial"/>
                </a:rPr>
                <a:t>Naredne aktivnosti</a:t>
              </a:r>
            </a:p>
            <a:p>
              <a:pPr algn="ctr"/>
              <a:r>
                <a:rPr lang="en-US" sz="2000" b="1" dirty="0">
                  <a:latin typeface="Arial"/>
                  <a:cs typeface="Arial"/>
                </a:rPr>
                <a:t>p</a:t>
              </a:r>
              <a:r>
                <a:rPr lang="hr-HR" sz="2000" b="1" dirty="0" smtClean="0">
                  <a:latin typeface="Arial"/>
                  <a:cs typeface="Arial"/>
                </a:rPr>
                <a:t>osle utvrđivanja zahteva</a:t>
              </a:r>
              <a:endParaRPr lang="hr-HR" sz="2000" b="1" dirty="0">
                <a:latin typeface="Arial"/>
                <a:cs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325136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4454768"/>
            <a:ext cx="12192000" cy="664308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smtClean="0"/>
              <a:t>Sadržaj</a:t>
            </a:r>
            <a:endParaRPr lang="hr-H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742950" indent="-742950">
              <a:buFont typeface="+mj-lt"/>
              <a:buAutoNum type="arabicPeriod"/>
            </a:pPr>
            <a:r>
              <a:rPr lang="hr-HR" dirty="0" smtClean="0">
                <a:solidFill>
                  <a:schemeClr val="bg1">
                    <a:lumMod val="50000"/>
                  </a:schemeClr>
                </a:solidFill>
              </a:rPr>
              <a:t>Tehnike utvrđivanja  zahteva</a:t>
            </a:r>
          </a:p>
          <a:p>
            <a:pPr marL="742950" indent="-742950">
              <a:buFont typeface="+mj-lt"/>
              <a:buAutoNum type="arabicPeriod"/>
            </a:pPr>
            <a:r>
              <a:rPr lang="hr-HR" dirty="0" smtClean="0">
                <a:solidFill>
                  <a:srgbClr val="7F7F7F"/>
                </a:solidFill>
              </a:rPr>
              <a:t>Planiranje za izazivanje </a:t>
            </a:r>
            <a:r>
              <a:rPr lang="hr-HR" dirty="0" smtClean="0">
                <a:solidFill>
                  <a:schemeClr val="bg1">
                    <a:lumMod val="50000"/>
                  </a:schemeClr>
                </a:solidFill>
              </a:rPr>
              <a:t>zahtev</a:t>
            </a:r>
            <a:r>
              <a:rPr lang="hr-HR" b="1" dirty="0" smtClean="0">
                <a:solidFill>
                  <a:schemeClr val="bg1">
                    <a:lumMod val="50000"/>
                  </a:schemeClr>
                </a:solidFill>
              </a:rPr>
              <a:t>a</a:t>
            </a:r>
          </a:p>
          <a:p>
            <a:pPr marL="742950" indent="-742950">
              <a:buFont typeface="+mj-lt"/>
              <a:buAutoNum type="arabicPeriod"/>
            </a:pPr>
            <a:r>
              <a:rPr lang="hr-HR" dirty="0" smtClean="0">
                <a:solidFill>
                  <a:srgbClr val="7F7F7F"/>
                </a:solidFill>
              </a:rPr>
              <a:t>Priprema za izazivanje zahteva</a:t>
            </a:r>
          </a:p>
          <a:p>
            <a:pPr marL="742950" indent="-742950">
              <a:buFont typeface="+mj-lt"/>
              <a:buAutoNum type="arabicPeriod"/>
            </a:pPr>
            <a:r>
              <a:rPr lang="hr-HR" dirty="0" smtClean="0">
                <a:solidFill>
                  <a:schemeClr val="bg1">
                    <a:lumMod val="50000"/>
                  </a:schemeClr>
                </a:solidFill>
              </a:rPr>
              <a:t>Izvršenje aktivnosti prikupljanja zahteva</a:t>
            </a:r>
          </a:p>
          <a:p>
            <a:pPr marL="742950" indent="-742950">
              <a:buFont typeface="+mj-lt"/>
              <a:buAutoNum type="arabicPeriod"/>
            </a:pPr>
            <a:r>
              <a:rPr lang="hr-HR" dirty="0" smtClean="0">
                <a:solidFill>
                  <a:schemeClr val="bg1">
                    <a:lumMod val="50000"/>
                  </a:schemeClr>
                </a:solidFill>
              </a:rPr>
              <a:t>Aktivnosti posle izazivanja zahteva</a:t>
            </a:r>
          </a:p>
          <a:p>
            <a:pPr marL="742950" indent="-742950">
              <a:buFont typeface="+mj-lt"/>
              <a:buAutoNum type="arabicPeriod"/>
            </a:pPr>
            <a:r>
              <a:rPr lang="hr-HR" b="1" dirty="0" smtClean="0">
                <a:solidFill>
                  <a:schemeClr val="tx1"/>
                </a:solidFill>
              </a:rPr>
              <a:t>Klasifikovanje predloga i stavova kupaca</a:t>
            </a:r>
          </a:p>
          <a:p>
            <a:pPr marL="742950" indent="-742950">
              <a:buFont typeface="+mj-lt"/>
              <a:buAutoNum type="arabicPeriod"/>
            </a:pPr>
            <a:r>
              <a:rPr lang="hr-HR" dirty="0" smtClean="0">
                <a:solidFill>
                  <a:schemeClr val="bg1">
                    <a:lumMod val="50000"/>
                  </a:schemeClr>
                </a:solidFill>
              </a:rPr>
              <a:t>Još o zahtevima</a:t>
            </a:r>
            <a:endParaRPr lang="hr-HR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36692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406769"/>
            <a:ext cx="12192000" cy="664308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smtClean="0"/>
              <a:t>Sadržaj</a:t>
            </a:r>
            <a:endParaRPr lang="hr-H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742950" indent="-742950">
              <a:buFont typeface="+mj-lt"/>
              <a:buAutoNum type="arabicPeriod"/>
            </a:pPr>
            <a:r>
              <a:rPr lang="hr-HR" b="1" dirty="0" smtClean="0"/>
              <a:t>Tehnike utvrđivanja  zahteva</a:t>
            </a:r>
          </a:p>
          <a:p>
            <a:pPr marL="742950" indent="-742950">
              <a:buFont typeface="+mj-lt"/>
              <a:buAutoNum type="arabicPeriod"/>
            </a:pPr>
            <a:r>
              <a:rPr lang="hr-HR" dirty="0" smtClean="0">
                <a:solidFill>
                  <a:srgbClr val="7F7F7F"/>
                </a:solidFill>
              </a:rPr>
              <a:t>Planiranje za izazivanje zahteva</a:t>
            </a:r>
          </a:p>
          <a:p>
            <a:pPr marL="742950" indent="-742950">
              <a:buFont typeface="+mj-lt"/>
              <a:buAutoNum type="arabicPeriod"/>
            </a:pPr>
            <a:r>
              <a:rPr lang="hr-HR" dirty="0" smtClean="0">
                <a:solidFill>
                  <a:srgbClr val="7F7F7F"/>
                </a:solidFill>
              </a:rPr>
              <a:t>Priprema za izazivanje zahteva</a:t>
            </a:r>
          </a:p>
          <a:p>
            <a:pPr marL="742950" indent="-742950">
              <a:buFont typeface="+mj-lt"/>
              <a:buAutoNum type="arabicPeriod"/>
            </a:pPr>
            <a:r>
              <a:rPr lang="hr-HR" dirty="0" smtClean="0">
                <a:solidFill>
                  <a:srgbClr val="7F7F7F"/>
                </a:solidFill>
              </a:rPr>
              <a:t>Izvršenje aktivnosti prikupljanja zahteva</a:t>
            </a:r>
          </a:p>
          <a:p>
            <a:pPr marL="742950" indent="-742950">
              <a:buFont typeface="+mj-lt"/>
              <a:buAutoNum type="arabicPeriod"/>
            </a:pPr>
            <a:r>
              <a:rPr lang="hr-HR" dirty="0" smtClean="0">
                <a:solidFill>
                  <a:srgbClr val="7F7F7F"/>
                </a:solidFill>
              </a:rPr>
              <a:t>Aktivnosti posle izazivanja zahteva</a:t>
            </a:r>
          </a:p>
          <a:p>
            <a:pPr marL="742950" indent="-742950">
              <a:buFont typeface="+mj-lt"/>
              <a:buAutoNum type="arabicPeriod"/>
            </a:pPr>
            <a:r>
              <a:rPr lang="hr-HR" dirty="0" smtClean="0">
                <a:solidFill>
                  <a:srgbClr val="7F7F7F"/>
                </a:solidFill>
              </a:rPr>
              <a:t>Klasifikovanje predloga i stavova kupaca</a:t>
            </a:r>
          </a:p>
          <a:p>
            <a:pPr marL="742950" indent="-742950">
              <a:buFont typeface="+mj-lt"/>
              <a:buAutoNum type="arabicPeriod"/>
            </a:pPr>
            <a:r>
              <a:rPr lang="hr-HR" dirty="0" smtClean="0">
                <a:solidFill>
                  <a:srgbClr val="7F7F7F"/>
                </a:solidFill>
              </a:rPr>
              <a:t>Još o zahtevima</a:t>
            </a:r>
            <a:endParaRPr lang="hr-HR" dirty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91455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84195"/>
            <a:ext cx="11193464" cy="842359"/>
          </a:xfrm>
        </p:spPr>
        <p:txBody>
          <a:bodyPr/>
          <a:lstStyle/>
          <a:p>
            <a:r>
              <a:rPr lang="en-GB" sz="3600" dirty="0" err="1"/>
              <a:t>Kako</a:t>
            </a:r>
            <a:r>
              <a:rPr lang="en-GB" sz="3600" dirty="0"/>
              <a:t> </a:t>
            </a:r>
            <a:r>
              <a:rPr lang="en-GB" sz="3600" dirty="0" err="1"/>
              <a:t>klasifikovati</a:t>
            </a:r>
            <a:r>
              <a:rPr lang="en-GB" sz="3600" dirty="0"/>
              <a:t> </a:t>
            </a:r>
            <a:r>
              <a:rPr lang="en-GB" sz="3600" dirty="0" err="1"/>
              <a:t>informacije</a:t>
            </a:r>
            <a:r>
              <a:rPr lang="en-GB" sz="3600" dirty="0"/>
              <a:t> </a:t>
            </a:r>
            <a:r>
              <a:rPr lang="en-GB" sz="3600" dirty="0" err="1"/>
              <a:t>dobijene</a:t>
            </a:r>
            <a:r>
              <a:rPr lang="en-GB" sz="3600" dirty="0"/>
              <a:t> od </a:t>
            </a:r>
            <a:r>
              <a:rPr lang="en-GB" sz="3600" dirty="0" err="1"/>
              <a:t>kupca</a:t>
            </a:r>
            <a:r>
              <a:rPr lang="en-GB" sz="3600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03585"/>
            <a:ext cx="4020141" cy="4351338"/>
          </a:xfrm>
        </p:spPr>
        <p:txBody>
          <a:bodyPr/>
          <a:lstStyle/>
          <a:p>
            <a:r>
              <a:rPr lang="en-GB" sz="2800" dirty="0" err="1"/>
              <a:t>Analitičar</a:t>
            </a:r>
            <a:r>
              <a:rPr lang="en-GB" sz="2800" dirty="0"/>
              <a:t> </a:t>
            </a:r>
            <a:r>
              <a:rPr lang="en-GB" sz="2800" dirty="0" err="1"/>
              <a:t>mora</a:t>
            </a:r>
            <a:r>
              <a:rPr lang="en-GB" sz="2800" dirty="0"/>
              <a:t> da </a:t>
            </a:r>
            <a:r>
              <a:rPr lang="en-GB" sz="2800" dirty="0" err="1"/>
              <a:t>klasifikuje</a:t>
            </a:r>
            <a:r>
              <a:rPr lang="en-GB" sz="2800" dirty="0"/>
              <a:t> </a:t>
            </a:r>
            <a:r>
              <a:rPr lang="en-GB" sz="2800" dirty="0" err="1"/>
              <a:t>pregršt</a:t>
            </a:r>
            <a:r>
              <a:rPr lang="en-GB" sz="2800" dirty="0"/>
              <a:t> </a:t>
            </a:r>
            <a:r>
              <a:rPr lang="en-GB" sz="2800" dirty="0" err="1"/>
              <a:t>zahteva</a:t>
            </a:r>
            <a:r>
              <a:rPr lang="en-GB" sz="2800" dirty="0"/>
              <a:t> </a:t>
            </a:r>
            <a:r>
              <a:rPr lang="en-GB" sz="2800" dirty="0" err="1"/>
              <a:t>koje</a:t>
            </a:r>
            <a:r>
              <a:rPr lang="en-GB" sz="2800" dirty="0"/>
              <a:t> je </a:t>
            </a:r>
            <a:r>
              <a:rPr lang="en-GB" sz="2800" dirty="0" err="1"/>
              <a:t>čuo</a:t>
            </a:r>
            <a:r>
              <a:rPr lang="en-GB" sz="2800" dirty="0"/>
              <a:t> u </a:t>
            </a:r>
            <a:r>
              <a:rPr lang="en-GB" sz="2800" dirty="0" err="1"/>
              <a:t>više</a:t>
            </a:r>
            <a:r>
              <a:rPr lang="en-GB" sz="2800" dirty="0"/>
              <a:t> </a:t>
            </a:r>
            <a:r>
              <a:rPr lang="en-GB" sz="2800" dirty="0" err="1"/>
              <a:t>kategorija</a:t>
            </a:r>
            <a:r>
              <a:rPr lang="en-GB" sz="2800" dirty="0"/>
              <a:t> </a:t>
            </a:r>
            <a:r>
              <a:rPr lang="en-GB" sz="2800" dirty="0" err="1"/>
              <a:t>zahteva</a:t>
            </a:r>
            <a:r>
              <a:rPr lang="en-GB" sz="2800" dirty="0"/>
              <a:t>, da </a:t>
            </a:r>
            <a:r>
              <a:rPr lang="en-GB" sz="2800" dirty="0" err="1"/>
              <a:t>ih</a:t>
            </a:r>
            <a:r>
              <a:rPr lang="en-GB" sz="2800" dirty="0"/>
              <a:t> </a:t>
            </a:r>
            <a:r>
              <a:rPr lang="en-GB" sz="2800" dirty="0" err="1"/>
              <a:t>dokumentuje</a:t>
            </a:r>
            <a:r>
              <a:rPr lang="en-GB" sz="2800" dirty="0"/>
              <a:t> </a:t>
            </a:r>
            <a:r>
              <a:rPr lang="en-GB" sz="2800" dirty="0" err="1"/>
              <a:t>i</a:t>
            </a:r>
            <a:r>
              <a:rPr lang="en-GB" sz="2800" dirty="0"/>
              <a:t> da </a:t>
            </a:r>
            <a:r>
              <a:rPr lang="en-GB" sz="2800" dirty="0" err="1"/>
              <a:t>ih</a:t>
            </a:r>
            <a:r>
              <a:rPr lang="en-GB" sz="2800" dirty="0"/>
              <a:t> </a:t>
            </a:r>
            <a:r>
              <a:rPr lang="en-GB" sz="2800" dirty="0" err="1"/>
              <a:t>koristi</a:t>
            </a:r>
            <a:r>
              <a:rPr lang="en-GB" sz="2800" dirty="0"/>
              <a:t> </a:t>
            </a:r>
            <a:r>
              <a:rPr lang="en-GB" sz="2800" dirty="0" err="1"/>
              <a:t>kako</a:t>
            </a:r>
            <a:r>
              <a:rPr lang="en-GB" sz="2800" dirty="0"/>
              <a:t> </a:t>
            </a:r>
            <a:r>
              <a:rPr lang="en-GB" sz="2800" dirty="0" err="1"/>
              <a:t>treba</a:t>
            </a:r>
            <a:r>
              <a:rPr lang="en-GB" sz="2800" dirty="0"/>
              <a:t>. 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4967517" y="1200582"/>
            <a:ext cx="6866879" cy="4736763"/>
            <a:chOff x="953756" y="906790"/>
            <a:chExt cx="6866879" cy="4736763"/>
          </a:xfrm>
        </p:grpSpPr>
        <p:graphicFrame>
          <p:nvGraphicFramePr>
            <p:cNvPr id="5" name="Object 4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479315337"/>
                </p:ext>
              </p:extLst>
            </p:nvPr>
          </p:nvGraphicFramePr>
          <p:xfrm>
            <a:off x="2630489" y="2303790"/>
            <a:ext cx="3287712" cy="16307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59" name="Clip" r:id="rId3" imgW="5819760" imgH="2885760" progId="MS_ClipArt_Gallery.2">
                    <p:embed/>
                  </p:oleObj>
                </mc:Choice>
                <mc:Fallback>
                  <p:oleObj name="Clip" r:id="rId3" imgW="5819760" imgH="2885760" progId="MS_ClipArt_Gallery.2">
                    <p:embed/>
                    <p:pic>
                      <p:nvPicPr>
                        <p:cNvPr id="0" name="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30489" y="2303790"/>
                          <a:ext cx="3287712" cy="16307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" name="TextBox 5"/>
            <p:cNvSpPr txBox="1"/>
            <p:nvPr/>
          </p:nvSpPr>
          <p:spPr>
            <a:xfrm>
              <a:off x="3638308" y="906790"/>
              <a:ext cx="115410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hr-HR" sz="2000" dirty="0" smtClean="0">
                  <a:latin typeface="Arial"/>
                  <a:cs typeface="Arial"/>
                </a:rPr>
                <a:t>Poslovni </a:t>
              </a:r>
            </a:p>
            <a:p>
              <a:pPr algn="ctr"/>
              <a:r>
                <a:rPr lang="hr-HR" sz="2000" dirty="0" smtClean="0">
                  <a:latin typeface="Arial"/>
                  <a:cs typeface="Arial"/>
                </a:rPr>
                <a:t>zahtevi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585518" y="1066800"/>
              <a:ext cx="119668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hr-HR" sz="2000" dirty="0" smtClean="0">
                  <a:latin typeface="Arial"/>
                  <a:cs typeface="Arial"/>
                </a:rPr>
                <a:t>Zahtevi</a:t>
              </a:r>
            </a:p>
            <a:p>
              <a:pPr algn="ctr"/>
              <a:r>
                <a:rPr lang="hr-HR" sz="2000" dirty="0" smtClean="0">
                  <a:latin typeface="Arial"/>
                  <a:cs typeface="Arial"/>
                </a:rPr>
                <a:t>korisnika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427580" y="2303790"/>
              <a:ext cx="123976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hr-HR" sz="2000" dirty="0" smtClean="0">
                  <a:latin typeface="Arial"/>
                  <a:cs typeface="Arial"/>
                </a:rPr>
                <a:t>Poslovna </a:t>
              </a:r>
            </a:p>
            <a:p>
              <a:pPr algn="ctr"/>
              <a:r>
                <a:rPr lang="hr-HR" sz="2000" dirty="0" smtClean="0">
                  <a:latin typeface="Arial"/>
                  <a:cs typeface="Arial"/>
                </a:rPr>
                <a:t>pravila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196022" y="3552510"/>
              <a:ext cx="162461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hr-HR" sz="2000" dirty="0" smtClean="0">
                  <a:latin typeface="Arial"/>
                  <a:cs typeface="Arial"/>
                </a:rPr>
                <a:t>Funkcionalni</a:t>
              </a:r>
            </a:p>
            <a:p>
              <a:pPr algn="ctr"/>
              <a:r>
                <a:rPr lang="hr-HR" sz="2000" dirty="0" smtClean="0">
                  <a:latin typeface="Arial"/>
                  <a:cs typeface="Arial"/>
                </a:rPr>
                <a:t>zahtevi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887792" y="4627890"/>
              <a:ext cx="112555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hr-HR" sz="2000" dirty="0" smtClean="0">
                  <a:latin typeface="Arial"/>
                  <a:cs typeface="Arial"/>
                </a:rPr>
                <a:t>Atributi </a:t>
              </a:r>
            </a:p>
            <a:p>
              <a:pPr algn="ctr"/>
              <a:r>
                <a:rPr lang="hr-HR" sz="2000" dirty="0" smtClean="0">
                  <a:latin typeface="Arial"/>
                  <a:cs typeface="Arial"/>
                </a:rPr>
                <a:t>kvaliteta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755083" y="4627890"/>
              <a:ext cx="1225365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hr-HR" sz="2000" dirty="0" smtClean="0">
                  <a:latin typeface="Arial"/>
                  <a:cs typeface="Arial"/>
                </a:rPr>
                <a:t>Zahtevi</a:t>
              </a:r>
            </a:p>
            <a:p>
              <a:pPr algn="ctr"/>
              <a:r>
                <a:rPr lang="en-US" sz="2000" dirty="0">
                  <a:latin typeface="Arial"/>
                  <a:cs typeface="Arial"/>
                </a:rPr>
                <a:t>s</a:t>
              </a:r>
              <a:r>
                <a:rPr lang="hr-HR" sz="2000" dirty="0" smtClean="0">
                  <a:latin typeface="Arial"/>
                  <a:cs typeface="Arial"/>
                </a:rPr>
                <a:t>poljnih</a:t>
              </a:r>
            </a:p>
            <a:p>
              <a:pPr algn="ctr"/>
              <a:r>
                <a:rPr lang="hr-HR" sz="2000" dirty="0" smtClean="0">
                  <a:latin typeface="Arial"/>
                  <a:cs typeface="Arial"/>
                </a:rPr>
                <a:t>interfejsa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145549" y="4475490"/>
              <a:ext cx="156763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hr-HR" sz="2000" dirty="0" smtClean="0">
                  <a:latin typeface="Arial"/>
                  <a:cs typeface="Arial"/>
                </a:rPr>
                <a:t>Ograničenja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953756" y="2829530"/>
              <a:ext cx="124001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hr-HR" sz="2000" dirty="0" smtClean="0">
                  <a:latin typeface="Arial"/>
                  <a:cs typeface="Arial"/>
                </a:rPr>
                <a:t>Zahtevi</a:t>
              </a:r>
            </a:p>
            <a:p>
              <a:pPr algn="ctr"/>
              <a:r>
                <a:rPr lang="hr-HR" sz="2000" dirty="0" smtClean="0">
                  <a:latin typeface="Arial"/>
                  <a:cs typeface="Arial"/>
                </a:rPr>
                <a:t>podataka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406489" y="1430010"/>
              <a:ext cx="108297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hr-HR" sz="2000" dirty="0" smtClean="0">
                  <a:latin typeface="Arial"/>
                  <a:cs typeface="Arial"/>
                </a:rPr>
                <a:t>Ideje za</a:t>
              </a:r>
            </a:p>
            <a:p>
              <a:pPr algn="ctr"/>
              <a:r>
                <a:rPr lang="hr-HR" sz="2000" dirty="0" smtClean="0">
                  <a:latin typeface="Arial"/>
                  <a:cs typeface="Arial"/>
                </a:rPr>
                <a:t>rešenja</a:t>
              </a:r>
            </a:p>
          </p:txBody>
        </p:sp>
        <p:cxnSp>
          <p:nvCxnSpPr>
            <p:cNvPr id="15" name="Straight Arrow Connector 14"/>
            <p:cNvCxnSpPr>
              <a:stCxn id="5" idx="0"/>
              <a:endCxn id="6" idx="2"/>
            </p:cNvCxnSpPr>
            <p:nvPr/>
          </p:nvCxnSpPr>
          <p:spPr>
            <a:xfrm flipH="1" flipV="1">
              <a:off x="4215362" y="1614676"/>
              <a:ext cx="58983" cy="689114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>
              <a:endCxn id="7" idx="2"/>
            </p:cNvCxnSpPr>
            <p:nvPr/>
          </p:nvCxnSpPr>
          <p:spPr>
            <a:xfrm flipV="1">
              <a:off x="5435600" y="1774686"/>
              <a:ext cx="748262" cy="765316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>
              <a:endCxn id="8" idx="1"/>
            </p:cNvCxnSpPr>
            <p:nvPr/>
          </p:nvCxnSpPr>
          <p:spPr>
            <a:xfrm flipV="1">
              <a:off x="5435601" y="2657733"/>
              <a:ext cx="991979" cy="17179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>
              <a:endCxn id="9" idx="1"/>
            </p:cNvCxnSpPr>
            <p:nvPr/>
          </p:nvCxnSpPr>
          <p:spPr>
            <a:xfrm>
              <a:off x="5737321" y="3552510"/>
              <a:ext cx="458701" cy="353943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>
              <a:endCxn id="10" idx="0"/>
            </p:cNvCxnSpPr>
            <p:nvPr/>
          </p:nvCxnSpPr>
          <p:spPr>
            <a:xfrm>
              <a:off x="5298555" y="3934566"/>
              <a:ext cx="1152014" cy="693324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>
              <a:endCxn id="11" idx="0"/>
            </p:cNvCxnSpPr>
            <p:nvPr/>
          </p:nvCxnSpPr>
          <p:spPr>
            <a:xfrm>
              <a:off x="4367762" y="3934566"/>
              <a:ext cx="4" cy="693324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flipH="1">
              <a:off x="2035470" y="3934566"/>
              <a:ext cx="1393530" cy="540924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>
              <a:stCxn id="5" idx="1"/>
              <a:endCxn id="13" idx="3"/>
            </p:cNvCxnSpPr>
            <p:nvPr/>
          </p:nvCxnSpPr>
          <p:spPr>
            <a:xfrm flipH="1">
              <a:off x="2193774" y="3119177"/>
              <a:ext cx="436715" cy="64296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>
              <a:endCxn id="14" idx="3"/>
            </p:cNvCxnSpPr>
            <p:nvPr/>
          </p:nvCxnSpPr>
          <p:spPr>
            <a:xfrm flipH="1" flipV="1">
              <a:off x="2489463" y="1783953"/>
              <a:ext cx="660138" cy="51983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623724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smtClean="0"/>
              <a:t>Sugestije za klasifikaciju</a:t>
            </a:r>
            <a:endParaRPr lang="hr-H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403585"/>
            <a:ext cx="10872027" cy="4351338"/>
          </a:xfrm>
        </p:spPr>
        <p:txBody>
          <a:bodyPr/>
          <a:lstStyle/>
          <a:p>
            <a:r>
              <a:rPr lang="hr-HR" sz="2800" b="1" dirty="0" smtClean="0"/>
              <a:t>Poslovna pravila: </a:t>
            </a:r>
            <a:r>
              <a:rPr lang="hr-HR" sz="2800" dirty="0" smtClean="0"/>
              <a:t>Kada korisnik kaže da samo određeni korisnici mogu da realizuju neku aktivnost – govori o poslovnom pravilu </a:t>
            </a:r>
          </a:p>
          <a:p>
            <a:r>
              <a:rPr lang="hr-HR" sz="2800" b="1" dirty="0" smtClean="0"/>
              <a:t>Funkcionalna pravila: </a:t>
            </a:r>
            <a:r>
              <a:rPr lang="hr-HR" sz="2800" dirty="0" smtClean="0"/>
              <a:t>Opisuju ponašanja koja sistem ostvaruje</a:t>
            </a:r>
          </a:p>
          <a:p>
            <a:r>
              <a:rPr lang="hr-HR" sz="2800" b="1" dirty="0" smtClean="0"/>
              <a:t>Atributi kvaliteta</a:t>
            </a:r>
            <a:r>
              <a:rPr lang="hr-HR" sz="2800" dirty="0" smtClean="0"/>
              <a:t>: Iskazi koji opisuju kako dobro sistem radi.</a:t>
            </a:r>
          </a:p>
          <a:p>
            <a:r>
              <a:rPr lang="hr-HR" sz="2800" b="1" smtClean="0"/>
              <a:t>Zahtevi spoljnjeg interfejsa: </a:t>
            </a:r>
            <a:r>
              <a:rPr lang="hr-HR" sz="2800" smtClean="0"/>
              <a:t>Opisuju veze vašeg sistema i drugih softverskih sistema. </a:t>
            </a:r>
          </a:p>
          <a:p>
            <a:r>
              <a:rPr lang="hr-HR" sz="2800" b="1" dirty="0" smtClean="0"/>
              <a:t>Ograničenja: </a:t>
            </a:r>
            <a:r>
              <a:rPr lang="hr-HR" sz="2800" dirty="0" smtClean="0"/>
              <a:t>Ograničavaju opcije inženjeru razvoja softvera</a:t>
            </a:r>
          </a:p>
          <a:p>
            <a:r>
              <a:rPr lang="hr-HR" sz="2800" b="1" dirty="0" smtClean="0"/>
              <a:t>Zahtevi podataka: </a:t>
            </a:r>
            <a:r>
              <a:rPr lang="hr-HR" sz="2800" dirty="0" smtClean="0"/>
              <a:t>opisuju format, tip podataka, dozvoljene vrednosti</a:t>
            </a:r>
          </a:p>
          <a:p>
            <a:r>
              <a:rPr lang="hr-HR" sz="2800" b="1" dirty="0" smtClean="0"/>
              <a:t>Ideje za rešenja: </a:t>
            </a:r>
            <a:r>
              <a:rPr lang="hr-HR" sz="2800" dirty="0" smtClean="0"/>
              <a:t>otkriti zahtev koji stoji iz predloga rešenja</a:t>
            </a:r>
          </a:p>
          <a:p>
            <a:endParaRPr lang="hr-HR" sz="2800" dirty="0"/>
          </a:p>
        </p:txBody>
      </p:sp>
    </p:spTree>
    <p:extLst>
      <p:ext uri="{BB962C8B-B14F-4D97-AF65-F5344CB8AC3E}">
        <p14:creationId xmlns:p14="http://schemas.microsoft.com/office/powerpoint/2010/main" val="12451263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5099537"/>
            <a:ext cx="12192000" cy="664308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smtClean="0"/>
              <a:t>Sadržaj</a:t>
            </a:r>
            <a:endParaRPr lang="hr-H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742950" indent="-742950">
              <a:buFont typeface="+mj-lt"/>
              <a:buAutoNum type="arabicPeriod"/>
            </a:pPr>
            <a:r>
              <a:rPr lang="hr-HR" dirty="0" smtClean="0">
                <a:solidFill>
                  <a:schemeClr val="bg1">
                    <a:lumMod val="50000"/>
                  </a:schemeClr>
                </a:solidFill>
              </a:rPr>
              <a:t>Tehnike utvrđivanja  zahteva</a:t>
            </a:r>
          </a:p>
          <a:p>
            <a:pPr marL="742950" indent="-742950">
              <a:buFont typeface="+mj-lt"/>
              <a:buAutoNum type="arabicPeriod"/>
            </a:pPr>
            <a:r>
              <a:rPr lang="hr-HR" dirty="0" smtClean="0">
                <a:solidFill>
                  <a:srgbClr val="7F7F7F"/>
                </a:solidFill>
              </a:rPr>
              <a:t>Planiranje za izazivanje </a:t>
            </a:r>
            <a:r>
              <a:rPr lang="hr-HR" dirty="0" smtClean="0">
                <a:solidFill>
                  <a:schemeClr val="bg1">
                    <a:lumMod val="50000"/>
                  </a:schemeClr>
                </a:solidFill>
              </a:rPr>
              <a:t>zahtev</a:t>
            </a:r>
            <a:r>
              <a:rPr lang="hr-HR" b="1" dirty="0" smtClean="0">
                <a:solidFill>
                  <a:schemeClr val="bg1">
                    <a:lumMod val="50000"/>
                  </a:schemeClr>
                </a:solidFill>
              </a:rPr>
              <a:t>a</a:t>
            </a:r>
          </a:p>
          <a:p>
            <a:pPr marL="742950" indent="-742950">
              <a:buFont typeface="+mj-lt"/>
              <a:buAutoNum type="arabicPeriod"/>
            </a:pPr>
            <a:r>
              <a:rPr lang="hr-HR" dirty="0" smtClean="0">
                <a:solidFill>
                  <a:srgbClr val="7F7F7F"/>
                </a:solidFill>
              </a:rPr>
              <a:t>Priprema za izazivanje zahteva</a:t>
            </a:r>
          </a:p>
          <a:p>
            <a:pPr marL="742950" indent="-742950">
              <a:buFont typeface="+mj-lt"/>
              <a:buAutoNum type="arabicPeriod"/>
            </a:pPr>
            <a:r>
              <a:rPr lang="hr-HR" dirty="0" smtClean="0">
                <a:solidFill>
                  <a:schemeClr val="bg1">
                    <a:lumMod val="50000"/>
                  </a:schemeClr>
                </a:solidFill>
              </a:rPr>
              <a:t>Izvršenje aktivnosti prikupljanja zahteva</a:t>
            </a:r>
          </a:p>
          <a:p>
            <a:pPr marL="742950" indent="-742950">
              <a:buFont typeface="+mj-lt"/>
              <a:buAutoNum type="arabicPeriod"/>
            </a:pPr>
            <a:r>
              <a:rPr lang="hr-HR" dirty="0" smtClean="0">
                <a:solidFill>
                  <a:schemeClr val="bg1">
                    <a:lumMod val="50000"/>
                  </a:schemeClr>
                </a:solidFill>
              </a:rPr>
              <a:t>Aktivnosti posle izazivanja zahteva</a:t>
            </a:r>
          </a:p>
          <a:p>
            <a:pPr marL="742950" indent="-742950">
              <a:buFont typeface="+mj-lt"/>
              <a:buAutoNum type="arabicPeriod"/>
            </a:pPr>
            <a:r>
              <a:rPr lang="hr-HR" dirty="0" smtClean="0">
                <a:solidFill>
                  <a:schemeClr val="bg1">
                    <a:lumMod val="50000"/>
                  </a:schemeClr>
                </a:solidFill>
              </a:rPr>
              <a:t>Klasifikovanje predloga i stavova kupaca</a:t>
            </a:r>
          </a:p>
          <a:p>
            <a:pPr marL="742950" indent="-742950">
              <a:buFont typeface="+mj-lt"/>
              <a:buAutoNum type="arabicPeriod"/>
            </a:pPr>
            <a:r>
              <a:rPr lang="hr-HR" b="1" dirty="0" smtClean="0">
                <a:solidFill>
                  <a:schemeClr val="tx1"/>
                </a:solidFill>
              </a:rPr>
              <a:t>Još o zahtevima</a:t>
            </a:r>
            <a:endParaRPr lang="hr-HR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36088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Kako znate da ste završili sa zahtevima?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403585"/>
            <a:ext cx="11193464" cy="4351338"/>
          </a:xfrm>
        </p:spPr>
        <p:txBody>
          <a:bodyPr/>
          <a:lstStyle/>
          <a:p>
            <a:pPr marL="0" indent="0">
              <a:buNone/>
            </a:pPr>
            <a:r>
              <a:rPr lang="hr-HR" sz="2800" dirty="0" smtClean="0"/>
              <a:t>Sledeće pojave označavaju da ste praktično završili sa izazivanjem zahteva:</a:t>
            </a:r>
          </a:p>
          <a:p>
            <a:r>
              <a:rPr lang="hr-HR" sz="2800" dirty="0" smtClean="0"/>
              <a:t>Korisnici ne mogu da iznesu još neki slučaj korišćenja niti priču korisnika. </a:t>
            </a:r>
          </a:p>
          <a:p>
            <a:r>
              <a:rPr lang="hr-HR" sz="2800" dirty="0" smtClean="0"/>
              <a:t>Korisnici predlažu nove scenarije, ali oni ne dovode do novih funkcionalnih zahteva. </a:t>
            </a:r>
          </a:p>
          <a:p>
            <a:r>
              <a:rPr lang="hr-HR" sz="2800" dirty="0" smtClean="0"/>
              <a:t>Korisnici ponavljaju pitanja koja su već ranije prodiskutovana.</a:t>
            </a:r>
          </a:p>
          <a:p>
            <a:r>
              <a:rPr lang="hr-HR" sz="2800" dirty="0" smtClean="0"/>
              <a:t>Preporučena nova svojstva, zahtevi korisnika, ili funkcionalni zahtevi su van okvira projekta. </a:t>
            </a:r>
          </a:p>
          <a:p>
            <a:r>
              <a:rPr lang="hr-HR" sz="2800" dirty="0" smtClean="0"/>
              <a:t>Predloženi novi zahtevi imaju nizak prioritet. </a:t>
            </a:r>
            <a:endParaRPr lang="hr-HR" sz="2800" dirty="0"/>
          </a:p>
        </p:txBody>
      </p:sp>
    </p:spTree>
    <p:extLst>
      <p:ext uri="{BB962C8B-B14F-4D97-AF65-F5344CB8AC3E}">
        <p14:creationId xmlns:p14="http://schemas.microsoft.com/office/powerpoint/2010/main" val="30505427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Kako znate da ste završili sa zahtevima?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sz="2800" dirty="0" smtClean="0"/>
              <a:t>Korisnici predlažu sposobnosti sistema koje će "nekad" imati, umesto da to bude sada primenljivo. </a:t>
            </a:r>
          </a:p>
          <a:p>
            <a:r>
              <a:rPr lang="hr-HR" sz="2800" dirty="0" smtClean="0"/>
              <a:t>Inženjeri razvoja i testeri koji pregledavaju zahteve u nekom domenu, postavljaju malo pitanja.</a:t>
            </a:r>
          </a:p>
          <a:p>
            <a:r>
              <a:rPr lang="hr-HR" sz="2800" dirty="0" smtClean="0"/>
              <a:t>Spajanje zahteva od većeg broja korisnika je teško bez upotrebe organizacione šeme strukture sistema, kao što su slučajevi korišćenja</a:t>
            </a:r>
          </a:p>
          <a:p>
            <a:pPr marL="0" indent="0">
              <a:buNone/>
            </a:pPr>
            <a:r>
              <a:rPr lang="hr-HR" sz="2800" dirty="0" smtClean="0"/>
              <a:t>Nemoguće je dobiti sve zahteve. Zato, očekujte da će se neki javiti u fazi konstrukcije softvera.</a:t>
            </a:r>
            <a:endParaRPr lang="hr-HR" sz="2800" dirty="0"/>
          </a:p>
        </p:txBody>
      </p:sp>
    </p:spTree>
    <p:extLst>
      <p:ext uri="{BB962C8B-B14F-4D97-AF65-F5344CB8AC3E}">
        <p14:creationId xmlns:p14="http://schemas.microsoft.com/office/powerpoint/2010/main" val="13999397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sz="4000" smtClean="0"/>
              <a:t>Neka upozorenja u vezi izazivanja zahteva</a:t>
            </a:r>
            <a:endParaRPr lang="hr-HR" sz="400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60313"/>
            <a:ext cx="11077466" cy="4594610"/>
          </a:xfrm>
        </p:spPr>
        <p:txBody>
          <a:bodyPr/>
          <a:lstStyle/>
          <a:p>
            <a:r>
              <a:rPr lang="hr-HR" sz="3200" dirty="0" smtClean="0"/>
              <a:t>Uravnotežite uticaj aktera</a:t>
            </a:r>
          </a:p>
          <a:p>
            <a:pPr lvl="2"/>
            <a:r>
              <a:rPr lang="hr-HR" sz="2400" dirty="0" smtClean="0"/>
              <a:t>kontaktirajte sa šampionima proizvoda, tj. predstavnikom svake klase korisnika</a:t>
            </a:r>
          </a:p>
          <a:p>
            <a:r>
              <a:rPr lang="hr-HR" sz="3200" dirty="0" smtClean="0"/>
              <a:t>Definišite odgovarajući okvir</a:t>
            </a:r>
          </a:p>
          <a:p>
            <a:pPr lvl="2"/>
            <a:r>
              <a:rPr lang="hr-HR" sz="2400" dirty="0" smtClean="0"/>
              <a:t>Tokom procesa izazivanja zahteva može se korigovati i vizija i okvir projekta</a:t>
            </a:r>
          </a:p>
          <a:p>
            <a:r>
              <a:rPr lang="hr-HR" sz="3200" dirty="0" smtClean="0"/>
              <a:t>Izbegnite sukob analize i projektovanja</a:t>
            </a:r>
          </a:p>
          <a:p>
            <a:pPr lvl="2"/>
            <a:r>
              <a:rPr lang="hr-HR" sz="2400" dirty="0" smtClean="0"/>
              <a:t>zahtevi treba da kažu ŠTA sistem treba da obezbedi, a da projektovanje i konstrukcija softvera treba da da rešenje KAKO sistem realizuje te zahteve</a:t>
            </a:r>
          </a:p>
          <a:p>
            <a:r>
              <a:rPr lang="hr-HR" sz="3200" dirty="0" smtClean="0"/>
              <a:t>Istražujte sa razlogom:</a:t>
            </a:r>
          </a:p>
          <a:p>
            <a:pPr lvl="2"/>
            <a:r>
              <a:rPr lang="hr-HR" sz="2400" dirty="0" smtClean="0"/>
              <a:t>Ako projekat zahteva mnogo istraživanja, primeniti inkrementalni razvoj softvera</a:t>
            </a:r>
            <a:endParaRPr lang="hr-HR" sz="2400" dirty="0"/>
          </a:p>
        </p:txBody>
      </p:sp>
    </p:spTree>
    <p:extLst>
      <p:ext uri="{BB962C8B-B14F-4D97-AF65-F5344CB8AC3E}">
        <p14:creationId xmlns:p14="http://schemas.microsoft.com/office/powerpoint/2010/main" val="27328496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smtClean="0"/>
              <a:t>Pretpostavljeni i podrazumevani zahtevi</a:t>
            </a:r>
            <a:endParaRPr lang="hr-H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tabLst>
                <a:tab pos="2508250" algn="l"/>
              </a:tabLst>
            </a:pPr>
            <a:r>
              <a:rPr lang="hr-HR" sz="3200" dirty="0" smtClean="0"/>
              <a:t>Nike zahteve ne evidentiramo, i iz sledeća dva razloga:</a:t>
            </a:r>
          </a:p>
          <a:p>
            <a:pPr marL="971550" lvl="1" indent="-514350">
              <a:buFont typeface="+mj-lt"/>
              <a:buAutoNum type="arabicPeriod"/>
            </a:pPr>
            <a:r>
              <a:rPr lang="hr-HR" sz="2800" b="1" dirty="0" smtClean="0"/>
              <a:t>Pretpostavljeni zahtevi: </a:t>
            </a:r>
            <a:r>
              <a:rPr lang="hr-HR" sz="2800" dirty="0" smtClean="0"/>
              <a:t>Njih korisnici očekuju i bez formalne specifikacije. Ono što je korisniku očigledan zahtev, inženjeru razvoja ne mora da bude. </a:t>
            </a:r>
          </a:p>
          <a:p>
            <a:pPr marL="971550" lvl="1" indent="-514350">
              <a:buFont typeface="+mj-lt"/>
              <a:buAutoNum type="arabicPeriod"/>
            </a:pPr>
            <a:r>
              <a:rPr lang="hr-HR" sz="2800" b="1" dirty="0" smtClean="0"/>
              <a:t>Podrazumevani zahtevi: </a:t>
            </a:r>
            <a:r>
              <a:rPr lang="hr-HR" sz="2800" dirty="0" smtClean="0"/>
              <a:t>Oni moraju da postoje jer ih zahtevaju drugi zahtevi, ali nisu eksplicitno definisan u projektu. Inženjeri razvoja ne mogu da primene funkcionalnost za koju ne znaju.</a:t>
            </a:r>
          </a:p>
          <a:p>
            <a:r>
              <a:rPr lang="hr-HR" sz="3200" dirty="0" smtClean="0"/>
              <a:t>Da bi </a:t>
            </a:r>
            <a:r>
              <a:rPr lang="hr-HR" sz="3200" u="sng" dirty="0" smtClean="0"/>
              <a:t>smanjili rizik javljanja ovih jazova </a:t>
            </a:r>
            <a:r>
              <a:rPr lang="hr-HR" sz="3200" dirty="0" smtClean="0"/>
              <a:t>u zahtevima, postavite pitanje: "</a:t>
            </a:r>
            <a:r>
              <a:rPr lang="hr-HR" sz="3200" i="1" dirty="0" smtClean="0"/>
              <a:t>Šta mi pretpostavljamo?" </a:t>
            </a:r>
            <a:endParaRPr lang="hr-HR" sz="3200" i="1" dirty="0"/>
          </a:p>
        </p:txBody>
      </p:sp>
    </p:spTree>
    <p:extLst>
      <p:ext uri="{BB962C8B-B14F-4D97-AF65-F5344CB8AC3E}">
        <p14:creationId xmlns:p14="http://schemas.microsoft.com/office/powerpoint/2010/main" val="16359081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Nalaženje zahteva koji nedostaju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sz="3200" b="1" dirty="0" smtClean="0"/>
              <a:t>Dekomponujte uopštene zahteve </a:t>
            </a:r>
            <a:r>
              <a:rPr lang="hr-HR" sz="3200" dirty="0" smtClean="0"/>
              <a:t>u konkretnije, detaljnije zahteve, kako bi bilo jasnije šta se stvarno zahteva. o. </a:t>
            </a:r>
          </a:p>
          <a:p>
            <a:r>
              <a:rPr lang="hr-HR" sz="3200" b="1" u="sng" dirty="0" smtClean="0"/>
              <a:t>Obezbedite da sve klase korisnike daju svoje ulaze </a:t>
            </a:r>
            <a:r>
              <a:rPr lang="hr-HR" sz="3200" dirty="0" smtClean="0"/>
              <a:t>u analizu. Vidite da svaki potiče bar od jedne klase korisnika. </a:t>
            </a:r>
          </a:p>
          <a:p>
            <a:r>
              <a:rPr lang="hr-HR" sz="3200" b="1" dirty="0" smtClean="0"/>
              <a:t>Pratite zahteve korisnika, zahteve sistema, liste događaj-odgovor, i poslovna pravil</a:t>
            </a:r>
            <a:r>
              <a:rPr lang="hr-HR" sz="3200" dirty="0" smtClean="0"/>
              <a:t>a do odgovarajućih funkcionalnih zahteva da bi proverili da li dobijate traženu funkcionalnost. </a:t>
            </a:r>
            <a:endParaRPr lang="hr-HR" sz="3200" dirty="0"/>
          </a:p>
        </p:txBody>
      </p:sp>
    </p:spTree>
    <p:extLst>
      <p:ext uri="{BB962C8B-B14F-4D97-AF65-F5344CB8AC3E}">
        <p14:creationId xmlns:p14="http://schemas.microsoft.com/office/powerpoint/2010/main" val="38225198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smtClean="0"/>
              <a:t>Nalaženje zahteva koji nedostaj</a:t>
            </a:r>
            <a:endParaRPr lang="hr-H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sz="3200" b="1" dirty="0" smtClean="0"/>
              <a:t>Proverite granične vrednosti </a:t>
            </a:r>
            <a:r>
              <a:rPr lang="hr-HR" sz="3200" dirty="0" smtClean="0"/>
              <a:t>zbog nedostajućih zahteva. </a:t>
            </a:r>
          </a:p>
          <a:p>
            <a:r>
              <a:rPr lang="hr-HR" sz="3200" b="1" dirty="0" smtClean="0"/>
              <a:t>Predstavite informacije o zahtevima na više načina</a:t>
            </a:r>
            <a:r>
              <a:rPr lang="hr-HR" sz="3200" dirty="0" smtClean="0"/>
              <a:t>.</a:t>
            </a:r>
          </a:p>
          <a:p>
            <a:pPr lvl="2"/>
            <a:r>
              <a:rPr lang="hr-HR" sz="2400" dirty="0" smtClean="0"/>
              <a:t>Ono što promakne u nekom tekstu, neće u grafičkom modelu iste informacije. </a:t>
            </a:r>
          </a:p>
          <a:p>
            <a:r>
              <a:rPr lang="hr-HR" sz="3200" b="1" dirty="0" smtClean="0"/>
              <a:t>Koristite tabele ili stabla odlučivanja</a:t>
            </a:r>
          </a:p>
          <a:p>
            <a:pPr lvl="2"/>
            <a:r>
              <a:rPr lang="hr-HR" sz="2400" dirty="0" smtClean="0"/>
              <a:t>Skupovi zahteva sa logičkim operatorima su često nekompletni. Ako takvi uslovi nemaju odgovarajući funkcionalni zahtev, inženjer razvoja će pretpostaviti odgovor sistema</a:t>
            </a:r>
            <a:endParaRPr lang="hr-HR" sz="2400" dirty="0"/>
          </a:p>
        </p:txBody>
      </p:sp>
    </p:spTree>
    <p:extLst>
      <p:ext uri="{BB962C8B-B14F-4D97-AF65-F5344CB8AC3E}">
        <p14:creationId xmlns:p14="http://schemas.microsoft.com/office/powerpoint/2010/main" val="205277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Nalaženje zahteva koji </a:t>
            </a:r>
            <a:r>
              <a:rPr lang="hr-HR" dirty="0" smtClean="0"/>
              <a:t>nedostaju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403585"/>
            <a:ext cx="11193463" cy="4351338"/>
          </a:xfrm>
        </p:spPr>
        <p:txBody>
          <a:bodyPr/>
          <a:lstStyle/>
          <a:p>
            <a:r>
              <a:rPr lang="hr-HR" sz="3200" b="1" dirty="0" smtClean="0"/>
              <a:t>Napravite listu zajedničkih funkcionalnih oblasti </a:t>
            </a:r>
            <a:r>
              <a:rPr lang="hr-HR" sz="3200" dirty="0" smtClean="0"/>
              <a:t>radi provere (cheklist) vašeg projekta. </a:t>
            </a:r>
          </a:p>
          <a:p>
            <a:pPr lvl="2"/>
            <a:r>
              <a:rPr lang="hr-HR" sz="2400" dirty="0" smtClean="0"/>
              <a:t>Povremeno uporedite tu listu sa funkcijama koje ste specificirali da bi uočili eventualno postojanje razlika, tj. "rupa". </a:t>
            </a:r>
          </a:p>
          <a:p>
            <a:r>
              <a:rPr lang="hr-HR" sz="3200" b="1" dirty="0" smtClean="0"/>
              <a:t>Model podataka može da otkrije funkcionalnost koja nedostaje</a:t>
            </a:r>
            <a:r>
              <a:rPr lang="hr-HR" sz="3200" dirty="0" smtClean="0"/>
              <a:t>. </a:t>
            </a:r>
          </a:p>
          <a:p>
            <a:pPr lvl="2"/>
            <a:r>
              <a:rPr lang="hr-HR" sz="2400" dirty="0" smtClean="0"/>
              <a:t>Svi podaci moraju da imaju neku vezu sa nekom funkcijom njihovog kreiranja, menjanja, čitanja iz spoljnjeg izvora, i dodavanja ili brisanja.</a:t>
            </a:r>
          </a:p>
          <a:p>
            <a:pPr lvl="2"/>
            <a:r>
              <a:rPr lang="hr-HR" sz="2400" dirty="0" smtClean="0"/>
              <a:t>Skraćenica CRUD (create, read, update, delete) često označava ove operacije. Proverite da li se ove funkcije nalaze u vašoj aplikaciji za podatke koje koristite </a:t>
            </a:r>
            <a:endParaRPr lang="hr-HR" sz="2400" dirty="0"/>
          </a:p>
        </p:txBody>
      </p:sp>
    </p:spTree>
    <p:extLst>
      <p:ext uri="{BB962C8B-B14F-4D97-AF65-F5344CB8AC3E}">
        <p14:creationId xmlns:p14="http://schemas.microsoft.com/office/powerpoint/2010/main" val="20409543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84195"/>
            <a:ext cx="6312877" cy="842359"/>
          </a:xfrm>
        </p:spPr>
        <p:txBody>
          <a:bodyPr/>
          <a:lstStyle/>
          <a:p>
            <a:r>
              <a:rPr lang="hr-HR" smtClean="0"/>
              <a:t>Cilični razvoj zahteva</a:t>
            </a:r>
            <a:endParaRPr lang="hr-H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403585"/>
            <a:ext cx="4386893" cy="4351338"/>
          </a:xfrm>
        </p:spPr>
        <p:txBody>
          <a:bodyPr/>
          <a:lstStyle/>
          <a:p>
            <a:r>
              <a:rPr lang="hr-HR" smtClean="0"/>
              <a:t>Koistite više različitih tehnika utvrđivanja zahteva.</a:t>
            </a:r>
            <a:endParaRPr lang="hr-HR"/>
          </a:p>
        </p:txBody>
      </p:sp>
      <p:grpSp>
        <p:nvGrpSpPr>
          <p:cNvPr id="4" name="Group 3"/>
          <p:cNvGrpSpPr/>
          <p:nvPr/>
        </p:nvGrpSpPr>
        <p:grpSpPr>
          <a:xfrm>
            <a:off x="5653199" y="547461"/>
            <a:ext cx="5877276" cy="5255462"/>
            <a:chOff x="1643196" y="1206308"/>
            <a:chExt cx="4275099" cy="3822795"/>
          </a:xfrm>
        </p:grpSpPr>
        <p:sp>
          <p:nvSpPr>
            <p:cNvPr id="5" name="Freeform 4"/>
            <p:cNvSpPr/>
            <p:nvPr/>
          </p:nvSpPr>
          <p:spPr>
            <a:xfrm>
              <a:off x="2400300" y="1206308"/>
              <a:ext cx="2527300" cy="1676592"/>
            </a:xfrm>
            <a:custGeom>
              <a:avLst/>
              <a:gdLst>
                <a:gd name="connsiteX0" fmla="*/ 0 w 2514600"/>
                <a:gd name="connsiteY0" fmla="*/ 1479742 h 1479742"/>
                <a:gd name="connsiteX1" fmla="*/ 44450 w 2514600"/>
                <a:gd name="connsiteY1" fmla="*/ 1289242 h 1479742"/>
                <a:gd name="connsiteX2" fmla="*/ 95250 w 2514600"/>
                <a:gd name="connsiteY2" fmla="*/ 1111442 h 1479742"/>
                <a:gd name="connsiteX3" fmla="*/ 177800 w 2514600"/>
                <a:gd name="connsiteY3" fmla="*/ 927292 h 1479742"/>
                <a:gd name="connsiteX4" fmla="*/ 273050 w 2514600"/>
                <a:gd name="connsiteY4" fmla="*/ 755842 h 1479742"/>
                <a:gd name="connsiteX5" fmla="*/ 438150 w 2514600"/>
                <a:gd name="connsiteY5" fmla="*/ 552642 h 1479742"/>
                <a:gd name="connsiteX6" fmla="*/ 654050 w 2514600"/>
                <a:gd name="connsiteY6" fmla="*/ 362142 h 1479742"/>
                <a:gd name="connsiteX7" fmla="*/ 844550 w 2514600"/>
                <a:gd name="connsiteY7" fmla="*/ 241492 h 1479742"/>
                <a:gd name="connsiteX8" fmla="*/ 1016000 w 2514600"/>
                <a:gd name="connsiteY8" fmla="*/ 139892 h 1479742"/>
                <a:gd name="connsiteX9" fmla="*/ 1257300 w 2514600"/>
                <a:gd name="connsiteY9" fmla="*/ 57342 h 1479742"/>
                <a:gd name="connsiteX10" fmla="*/ 1485900 w 2514600"/>
                <a:gd name="connsiteY10" fmla="*/ 19242 h 1479742"/>
                <a:gd name="connsiteX11" fmla="*/ 1695450 w 2514600"/>
                <a:gd name="connsiteY11" fmla="*/ 192 h 1479742"/>
                <a:gd name="connsiteX12" fmla="*/ 1905000 w 2514600"/>
                <a:gd name="connsiteY12" fmla="*/ 12892 h 1479742"/>
                <a:gd name="connsiteX13" fmla="*/ 2120900 w 2514600"/>
                <a:gd name="connsiteY13" fmla="*/ 63692 h 1479742"/>
                <a:gd name="connsiteX14" fmla="*/ 2311400 w 2514600"/>
                <a:gd name="connsiteY14" fmla="*/ 120842 h 1479742"/>
                <a:gd name="connsiteX15" fmla="*/ 2514600 w 2514600"/>
                <a:gd name="connsiteY15" fmla="*/ 203392 h 1479742"/>
                <a:gd name="connsiteX0" fmla="*/ 0 w 2527300"/>
                <a:gd name="connsiteY0" fmla="*/ 1676592 h 1676592"/>
                <a:gd name="connsiteX1" fmla="*/ 57150 w 2527300"/>
                <a:gd name="connsiteY1" fmla="*/ 1289242 h 1676592"/>
                <a:gd name="connsiteX2" fmla="*/ 107950 w 2527300"/>
                <a:gd name="connsiteY2" fmla="*/ 1111442 h 1676592"/>
                <a:gd name="connsiteX3" fmla="*/ 190500 w 2527300"/>
                <a:gd name="connsiteY3" fmla="*/ 927292 h 1676592"/>
                <a:gd name="connsiteX4" fmla="*/ 285750 w 2527300"/>
                <a:gd name="connsiteY4" fmla="*/ 755842 h 1676592"/>
                <a:gd name="connsiteX5" fmla="*/ 450850 w 2527300"/>
                <a:gd name="connsiteY5" fmla="*/ 552642 h 1676592"/>
                <a:gd name="connsiteX6" fmla="*/ 666750 w 2527300"/>
                <a:gd name="connsiteY6" fmla="*/ 362142 h 1676592"/>
                <a:gd name="connsiteX7" fmla="*/ 857250 w 2527300"/>
                <a:gd name="connsiteY7" fmla="*/ 241492 h 1676592"/>
                <a:gd name="connsiteX8" fmla="*/ 1028700 w 2527300"/>
                <a:gd name="connsiteY8" fmla="*/ 139892 h 1676592"/>
                <a:gd name="connsiteX9" fmla="*/ 1270000 w 2527300"/>
                <a:gd name="connsiteY9" fmla="*/ 57342 h 1676592"/>
                <a:gd name="connsiteX10" fmla="*/ 1498600 w 2527300"/>
                <a:gd name="connsiteY10" fmla="*/ 19242 h 1676592"/>
                <a:gd name="connsiteX11" fmla="*/ 1708150 w 2527300"/>
                <a:gd name="connsiteY11" fmla="*/ 192 h 1676592"/>
                <a:gd name="connsiteX12" fmla="*/ 1917700 w 2527300"/>
                <a:gd name="connsiteY12" fmla="*/ 12892 h 1676592"/>
                <a:gd name="connsiteX13" fmla="*/ 2133600 w 2527300"/>
                <a:gd name="connsiteY13" fmla="*/ 63692 h 1676592"/>
                <a:gd name="connsiteX14" fmla="*/ 2324100 w 2527300"/>
                <a:gd name="connsiteY14" fmla="*/ 120842 h 1676592"/>
                <a:gd name="connsiteX15" fmla="*/ 2527300 w 2527300"/>
                <a:gd name="connsiteY15" fmla="*/ 203392 h 1676592"/>
                <a:gd name="connsiteX0" fmla="*/ 0 w 2527300"/>
                <a:gd name="connsiteY0" fmla="*/ 1676592 h 1676592"/>
                <a:gd name="connsiteX1" fmla="*/ 19050 w 2527300"/>
                <a:gd name="connsiteY1" fmla="*/ 1505142 h 1676592"/>
                <a:gd name="connsiteX2" fmla="*/ 57150 w 2527300"/>
                <a:gd name="connsiteY2" fmla="*/ 1289242 h 1676592"/>
                <a:gd name="connsiteX3" fmla="*/ 107950 w 2527300"/>
                <a:gd name="connsiteY3" fmla="*/ 1111442 h 1676592"/>
                <a:gd name="connsiteX4" fmla="*/ 190500 w 2527300"/>
                <a:gd name="connsiteY4" fmla="*/ 927292 h 1676592"/>
                <a:gd name="connsiteX5" fmla="*/ 285750 w 2527300"/>
                <a:gd name="connsiteY5" fmla="*/ 755842 h 1676592"/>
                <a:gd name="connsiteX6" fmla="*/ 450850 w 2527300"/>
                <a:gd name="connsiteY6" fmla="*/ 552642 h 1676592"/>
                <a:gd name="connsiteX7" fmla="*/ 666750 w 2527300"/>
                <a:gd name="connsiteY7" fmla="*/ 362142 h 1676592"/>
                <a:gd name="connsiteX8" fmla="*/ 857250 w 2527300"/>
                <a:gd name="connsiteY8" fmla="*/ 241492 h 1676592"/>
                <a:gd name="connsiteX9" fmla="*/ 1028700 w 2527300"/>
                <a:gd name="connsiteY9" fmla="*/ 139892 h 1676592"/>
                <a:gd name="connsiteX10" fmla="*/ 1270000 w 2527300"/>
                <a:gd name="connsiteY10" fmla="*/ 57342 h 1676592"/>
                <a:gd name="connsiteX11" fmla="*/ 1498600 w 2527300"/>
                <a:gd name="connsiteY11" fmla="*/ 19242 h 1676592"/>
                <a:gd name="connsiteX12" fmla="*/ 1708150 w 2527300"/>
                <a:gd name="connsiteY12" fmla="*/ 192 h 1676592"/>
                <a:gd name="connsiteX13" fmla="*/ 1917700 w 2527300"/>
                <a:gd name="connsiteY13" fmla="*/ 12892 h 1676592"/>
                <a:gd name="connsiteX14" fmla="*/ 2133600 w 2527300"/>
                <a:gd name="connsiteY14" fmla="*/ 63692 h 1676592"/>
                <a:gd name="connsiteX15" fmla="*/ 2324100 w 2527300"/>
                <a:gd name="connsiteY15" fmla="*/ 120842 h 1676592"/>
                <a:gd name="connsiteX16" fmla="*/ 2527300 w 2527300"/>
                <a:gd name="connsiteY16" fmla="*/ 203392 h 1676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27300" h="1676592">
                  <a:moveTo>
                    <a:pt x="0" y="1676592"/>
                  </a:moveTo>
                  <a:cubicBezTo>
                    <a:pt x="3175" y="1648017"/>
                    <a:pt x="9525" y="1569700"/>
                    <a:pt x="19050" y="1505142"/>
                  </a:cubicBezTo>
                  <a:cubicBezTo>
                    <a:pt x="28575" y="1440584"/>
                    <a:pt x="42333" y="1354859"/>
                    <a:pt x="57150" y="1289242"/>
                  </a:cubicBezTo>
                  <a:cubicBezTo>
                    <a:pt x="71967" y="1223625"/>
                    <a:pt x="85725" y="1171767"/>
                    <a:pt x="107950" y="1111442"/>
                  </a:cubicBezTo>
                  <a:cubicBezTo>
                    <a:pt x="130175" y="1051117"/>
                    <a:pt x="160867" y="986559"/>
                    <a:pt x="190500" y="927292"/>
                  </a:cubicBezTo>
                  <a:cubicBezTo>
                    <a:pt x="220133" y="868025"/>
                    <a:pt x="242358" y="818284"/>
                    <a:pt x="285750" y="755842"/>
                  </a:cubicBezTo>
                  <a:cubicBezTo>
                    <a:pt x="329142" y="693400"/>
                    <a:pt x="387350" y="618259"/>
                    <a:pt x="450850" y="552642"/>
                  </a:cubicBezTo>
                  <a:cubicBezTo>
                    <a:pt x="514350" y="487025"/>
                    <a:pt x="599017" y="414000"/>
                    <a:pt x="666750" y="362142"/>
                  </a:cubicBezTo>
                  <a:cubicBezTo>
                    <a:pt x="734483" y="310284"/>
                    <a:pt x="796925" y="278534"/>
                    <a:pt x="857250" y="241492"/>
                  </a:cubicBezTo>
                  <a:cubicBezTo>
                    <a:pt x="917575" y="204450"/>
                    <a:pt x="959908" y="170584"/>
                    <a:pt x="1028700" y="139892"/>
                  </a:cubicBezTo>
                  <a:cubicBezTo>
                    <a:pt x="1097492" y="109200"/>
                    <a:pt x="1191683" y="77450"/>
                    <a:pt x="1270000" y="57342"/>
                  </a:cubicBezTo>
                  <a:cubicBezTo>
                    <a:pt x="1348317" y="37234"/>
                    <a:pt x="1425575" y="28767"/>
                    <a:pt x="1498600" y="19242"/>
                  </a:cubicBezTo>
                  <a:cubicBezTo>
                    <a:pt x="1571625" y="9717"/>
                    <a:pt x="1638300" y="1250"/>
                    <a:pt x="1708150" y="192"/>
                  </a:cubicBezTo>
                  <a:cubicBezTo>
                    <a:pt x="1778000" y="-866"/>
                    <a:pt x="1846792" y="2309"/>
                    <a:pt x="1917700" y="12892"/>
                  </a:cubicBezTo>
                  <a:cubicBezTo>
                    <a:pt x="1988608" y="23475"/>
                    <a:pt x="2065867" y="45700"/>
                    <a:pt x="2133600" y="63692"/>
                  </a:cubicBezTo>
                  <a:cubicBezTo>
                    <a:pt x="2201333" y="81684"/>
                    <a:pt x="2258483" y="97559"/>
                    <a:pt x="2324100" y="120842"/>
                  </a:cubicBezTo>
                  <a:cubicBezTo>
                    <a:pt x="2389717" y="144125"/>
                    <a:pt x="2527300" y="203392"/>
                    <a:pt x="2527300" y="203392"/>
                  </a:cubicBezTo>
                </a:path>
              </a:pathLst>
            </a:custGeom>
            <a:ln w="31750"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sz="2800"/>
            </a:p>
          </p:txBody>
        </p:sp>
        <p:sp>
          <p:nvSpPr>
            <p:cNvPr id="6" name="Freeform 5"/>
            <p:cNvSpPr/>
            <p:nvPr/>
          </p:nvSpPr>
          <p:spPr>
            <a:xfrm rot="14400000">
              <a:off x="2306139" y="2927157"/>
              <a:ext cx="2527300" cy="1676592"/>
            </a:xfrm>
            <a:custGeom>
              <a:avLst/>
              <a:gdLst>
                <a:gd name="connsiteX0" fmla="*/ 0 w 2514600"/>
                <a:gd name="connsiteY0" fmla="*/ 1479742 h 1479742"/>
                <a:gd name="connsiteX1" fmla="*/ 44450 w 2514600"/>
                <a:gd name="connsiteY1" fmla="*/ 1289242 h 1479742"/>
                <a:gd name="connsiteX2" fmla="*/ 95250 w 2514600"/>
                <a:gd name="connsiteY2" fmla="*/ 1111442 h 1479742"/>
                <a:gd name="connsiteX3" fmla="*/ 177800 w 2514600"/>
                <a:gd name="connsiteY3" fmla="*/ 927292 h 1479742"/>
                <a:gd name="connsiteX4" fmla="*/ 273050 w 2514600"/>
                <a:gd name="connsiteY4" fmla="*/ 755842 h 1479742"/>
                <a:gd name="connsiteX5" fmla="*/ 438150 w 2514600"/>
                <a:gd name="connsiteY5" fmla="*/ 552642 h 1479742"/>
                <a:gd name="connsiteX6" fmla="*/ 654050 w 2514600"/>
                <a:gd name="connsiteY6" fmla="*/ 362142 h 1479742"/>
                <a:gd name="connsiteX7" fmla="*/ 844550 w 2514600"/>
                <a:gd name="connsiteY7" fmla="*/ 241492 h 1479742"/>
                <a:gd name="connsiteX8" fmla="*/ 1016000 w 2514600"/>
                <a:gd name="connsiteY8" fmla="*/ 139892 h 1479742"/>
                <a:gd name="connsiteX9" fmla="*/ 1257300 w 2514600"/>
                <a:gd name="connsiteY9" fmla="*/ 57342 h 1479742"/>
                <a:gd name="connsiteX10" fmla="*/ 1485900 w 2514600"/>
                <a:gd name="connsiteY10" fmla="*/ 19242 h 1479742"/>
                <a:gd name="connsiteX11" fmla="*/ 1695450 w 2514600"/>
                <a:gd name="connsiteY11" fmla="*/ 192 h 1479742"/>
                <a:gd name="connsiteX12" fmla="*/ 1905000 w 2514600"/>
                <a:gd name="connsiteY12" fmla="*/ 12892 h 1479742"/>
                <a:gd name="connsiteX13" fmla="*/ 2120900 w 2514600"/>
                <a:gd name="connsiteY13" fmla="*/ 63692 h 1479742"/>
                <a:gd name="connsiteX14" fmla="*/ 2311400 w 2514600"/>
                <a:gd name="connsiteY14" fmla="*/ 120842 h 1479742"/>
                <a:gd name="connsiteX15" fmla="*/ 2514600 w 2514600"/>
                <a:gd name="connsiteY15" fmla="*/ 203392 h 1479742"/>
                <a:gd name="connsiteX0" fmla="*/ 0 w 2527300"/>
                <a:gd name="connsiteY0" fmla="*/ 1676592 h 1676592"/>
                <a:gd name="connsiteX1" fmla="*/ 57150 w 2527300"/>
                <a:gd name="connsiteY1" fmla="*/ 1289242 h 1676592"/>
                <a:gd name="connsiteX2" fmla="*/ 107950 w 2527300"/>
                <a:gd name="connsiteY2" fmla="*/ 1111442 h 1676592"/>
                <a:gd name="connsiteX3" fmla="*/ 190500 w 2527300"/>
                <a:gd name="connsiteY3" fmla="*/ 927292 h 1676592"/>
                <a:gd name="connsiteX4" fmla="*/ 285750 w 2527300"/>
                <a:gd name="connsiteY4" fmla="*/ 755842 h 1676592"/>
                <a:gd name="connsiteX5" fmla="*/ 450850 w 2527300"/>
                <a:gd name="connsiteY5" fmla="*/ 552642 h 1676592"/>
                <a:gd name="connsiteX6" fmla="*/ 666750 w 2527300"/>
                <a:gd name="connsiteY6" fmla="*/ 362142 h 1676592"/>
                <a:gd name="connsiteX7" fmla="*/ 857250 w 2527300"/>
                <a:gd name="connsiteY7" fmla="*/ 241492 h 1676592"/>
                <a:gd name="connsiteX8" fmla="*/ 1028700 w 2527300"/>
                <a:gd name="connsiteY8" fmla="*/ 139892 h 1676592"/>
                <a:gd name="connsiteX9" fmla="*/ 1270000 w 2527300"/>
                <a:gd name="connsiteY9" fmla="*/ 57342 h 1676592"/>
                <a:gd name="connsiteX10" fmla="*/ 1498600 w 2527300"/>
                <a:gd name="connsiteY10" fmla="*/ 19242 h 1676592"/>
                <a:gd name="connsiteX11" fmla="*/ 1708150 w 2527300"/>
                <a:gd name="connsiteY11" fmla="*/ 192 h 1676592"/>
                <a:gd name="connsiteX12" fmla="*/ 1917700 w 2527300"/>
                <a:gd name="connsiteY12" fmla="*/ 12892 h 1676592"/>
                <a:gd name="connsiteX13" fmla="*/ 2133600 w 2527300"/>
                <a:gd name="connsiteY13" fmla="*/ 63692 h 1676592"/>
                <a:gd name="connsiteX14" fmla="*/ 2324100 w 2527300"/>
                <a:gd name="connsiteY14" fmla="*/ 120842 h 1676592"/>
                <a:gd name="connsiteX15" fmla="*/ 2527300 w 2527300"/>
                <a:gd name="connsiteY15" fmla="*/ 203392 h 1676592"/>
                <a:gd name="connsiteX0" fmla="*/ 0 w 2527300"/>
                <a:gd name="connsiteY0" fmla="*/ 1676592 h 1676592"/>
                <a:gd name="connsiteX1" fmla="*/ 19050 w 2527300"/>
                <a:gd name="connsiteY1" fmla="*/ 1505142 h 1676592"/>
                <a:gd name="connsiteX2" fmla="*/ 57150 w 2527300"/>
                <a:gd name="connsiteY2" fmla="*/ 1289242 h 1676592"/>
                <a:gd name="connsiteX3" fmla="*/ 107950 w 2527300"/>
                <a:gd name="connsiteY3" fmla="*/ 1111442 h 1676592"/>
                <a:gd name="connsiteX4" fmla="*/ 190500 w 2527300"/>
                <a:gd name="connsiteY4" fmla="*/ 927292 h 1676592"/>
                <a:gd name="connsiteX5" fmla="*/ 285750 w 2527300"/>
                <a:gd name="connsiteY5" fmla="*/ 755842 h 1676592"/>
                <a:gd name="connsiteX6" fmla="*/ 450850 w 2527300"/>
                <a:gd name="connsiteY6" fmla="*/ 552642 h 1676592"/>
                <a:gd name="connsiteX7" fmla="*/ 666750 w 2527300"/>
                <a:gd name="connsiteY7" fmla="*/ 362142 h 1676592"/>
                <a:gd name="connsiteX8" fmla="*/ 857250 w 2527300"/>
                <a:gd name="connsiteY8" fmla="*/ 241492 h 1676592"/>
                <a:gd name="connsiteX9" fmla="*/ 1028700 w 2527300"/>
                <a:gd name="connsiteY9" fmla="*/ 139892 h 1676592"/>
                <a:gd name="connsiteX10" fmla="*/ 1270000 w 2527300"/>
                <a:gd name="connsiteY10" fmla="*/ 57342 h 1676592"/>
                <a:gd name="connsiteX11" fmla="*/ 1498600 w 2527300"/>
                <a:gd name="connsiteY11" fmla="*/ 19242 h 1676592"/>
                <a:gd name="connsiteX12" fmla="*/ 1708150 w 2527300"/>
                <a:gd name="connsiteY12" fmla="*/ 192 h 1676592"/>
                <a:gd name="connsiteX13" fmla="*/ 1917700 w 2527300"/>
                <a:gd name="connsiteY13" fmla="*/ 12892 h 1676592"/>
                <a:gd name="connsiteX14" fmla="*/ 2133600 w 2527300"/>
                <a:gd name="connsiteY14" fmla="*/ 63692 h 1676592"/>
                <a:gd name="connsiteX15" fmla="*/ 2324100 w 2527300"/>
                <a:gd name="connsiteY15" fmla="*/ 120842 h 1676592"/>
                <a:gd name="connsiteX16" fmla="*/ 2527300 w 2527300"/>
                <a:gd name="connsiteY16" fmla="*/ 203392 h 1676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27300" h="1676592">
                  <a:moveTo>
                    <a:pt x="0" y="1676592"/>
                  </a:moveTo>
                  <a:cubicBezTo>
                    <a:pt x="3175" y="1648017"/>
                    <a:pt x="9525" y="1569700"/>
                    <a:pt x="19050" y="1505142"/>
                  </a:cubicBezTo>
                  <a:cubicBezTo>
                    <a:pt x="28575" y="1440584"/>
                    <a:pt x="42333" y="1354859"/>
                    <a:pt x="57150" y="1289242"/>
                  </a:cubicBezTo>
                  <a:cubicBezTo>
                    <a:pt x="71967" y="1223625"/>
                    <a:pt x="85725" y="1171767"/>
                    <a:pt x="107950" y="1111442"/>
                  </a:cubicBezTo>
                  <a:cubicBezTo>
                    <a:pt x="130175" y="1051117"/>
                    <a:pt x="160867" y="986559"/>
                    <a:pt x="190500" y="927292"/>
                  </a:cubicBezTo>
                  <a:cubicBezTo>
                    <a:pt x="220133" y="868025"/>
                    <a:pt x="242358" y="818284"/>
                    <a:pt x="285750" y="755842"/>
                  </a:cubicBezTo>
                  <a:cubicBezTo>
                    <a:pt x="329142" y="693400"/>
                    <a:pt x="387350" y="618259"/>
                    <a:pt x="450850" y="552642"/>
                  </a:cubicBezTo>
                  <a:cubicBezTo>
                    <a:pt x="514350" y="487025"/>
                    <a:pt x="599017" y="414000"/>
                    <a:pt x="666750" y="362142"/>
                  </a:cubicBezTo>
                  <a:cubicBezTo>
                    <a:pt x="734483" y="310284"/>
                    <a:pt x="796925" y="278534"/>
                    <a:pt x="857250" y="241492"/>
                  </a:cubicBezTo>
                  <a:cubicBezTo>
                    <a:pt x="917575" y="204450"/>
                    <a:pt x="959908" y="170584"/>
                    <a:pt x="1028700" y="139892"/>
                  </a:cubicBezTo>
                  <a:cubicBezTo>
                    <a:pt x="1097492" y="109200"/>
                    <a:pt x="1191683" y="77450"/>
                    <a:pt x="1270000" y="57342"/>
                  </a:cubicBezTo>
                  <a:cubicBezTo>
                    <a:pt x="1348317" y="37234"/>
                    <a:pt x="1425575" y="28767"/>
                    <a:pt x="1498600" y="19242"/>
                  </a:cubicBezTo>
                  <a:cubicBezTo>
                    <a:pt x="1571625" y="9717"/>
                    <a:pt x="1638300" y="1250"/>
                    <a:pt x="1708150" y="192"/>
                  </a:cubicBezTo>
                  <a:cubicBezTo>
                    <a:pt x="1778000" y="-866"/>
                    <a:pt x="1846792" y="2309"/>
                    <a:pt x="1917700" y="12892"/>
                  </a:cubicBezTo>
                  <a:cubicBezTo>
                    <a:pt x="1988608" y="23475"/>
                    <a:pt x="2065867" y="45700"/>
                    <a:pt x="2133600" y="63692"/>
                  </a:cubicBezTo>
                  <a:cubicBezTo>
                    <a:pt x="2201333" y="81684"/>
                    <a:pt x="2258483" y="97559"/>
                    <a:pt x="2324100" y="120842"/>
                  </a:cubicBezTo>
                  <a:cubicBezTo>
                    <a:pt x="2389717" y="144125"/>
                    <a:pt x="2527300" y="203392"/>
                    <a:pt x="2527300" y="203392"/>
                  </a:cubicBezTo>
                </a:path>
              </a:pathLst>
            </a:custGeom>
            <a:ln w="31750"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sz="2800"/>
            </a:p>
          </p:txBody>
        </p:sp>
        <p:sp>
          <p:nvSpPr>
            <p:cNvPr id="7" name="Freeform 6"/>
            <p:cNvSpPr/>
            <p:nvPr/>
          </p:nvSpPr>
          <p:spPr>
            <a:xfrm rot="7200000">
              <a:off x="3816349" y="2152456"/>
              <a:ext cx="2527300" cy="1676592"/>
            </a:xfrm>
            <a:custGeom>
              <a:avLst/>
              <a:gdLst>
                <a:gd name="connsiteX0" fmla="*/ 0 w 2514600"/>
                <a:gd name="connsiteY0" fmla="*/ 1479742 h 1479742"/>
                <a:gd name="connsiteX1" fmla="*/ 44450 w 2514600"/>
                <a:gd name="connsiteY1" fmla="*/ 1289242 h 1479742"/>
                <a:gd name="connsiteX2" fmla="*/ 95250 w 2514600"/>
                <a:gd name="connsiteY2" fmla="*/ 1111442 h 1479742"/>
                <a:gd name="connsiteX3" fmla="*/ 177800 w 2514600"/>
                <a:gd name="connsiteY3" fmla="*/ 927292 h 1479742"/>
                <a:gd name="connsiteX4" fmla="*/ 273050 w 2514600"/>
                <a:gd name="connsiteY4" fmla="*/ 755842 h 1479742"/>
                <a:gd name="connsiteX5" fmla="*/ 438150 w 2514600"/>
                <a:gd name="connsiteY5" fmla="*/ 552642 h 1479742"/>
                <a:gd name="connsiteX6" fmla="*/ 654050 w 2514600"/>
                <a:gd name="connsiteY6" fmla="*/ 362142 h 1479742"/>
                <a:gd name="connsiteX7" fmla="*/ 844550 w 2514600"/>
                <a:gd name="connsiteY7" fmla="*/ 241492 h 1479742"/>
                <a:gd name="connsiteX8" fmla="*/ 1016000 w 2514600"/>
                <a:gd name="connsiteY8" fmla="*/ 139892 h 1479742"/>
                <a:gd name="connsiteX9" fmla="*/ 1257300 w 2514600"/>
                <a:gd name="connsiteY9" fmla="*/ 57342 h 1479742"/>
                <a:gd name="connsiteX10" fmla="*/ 1485900 w 2514600"/>
                <a:gd name="connsiteY10" fmla="*/ 19242 h 1479742"/>
                <a:gd name="connsiteX11" fmla="*/ 1695450 w 2514600"/>
                <a:gd name="connsiteY11" fmla="*/ 192 h 1479742"/>
                <a:gd name="connsiteX12" fmla="*/ 1905000 w 2514600"/>
                <a:gd name="connsiteY12" fmla="*/ 12892 h 1479742"/>
                <a:gd name="connsiteX13" fmla="*/ 2120900 w 2514600"/>
                <a:gd name="connsiteY13" fmla="*/ 63692 h 1479742"/>
                <a:gd name="connsiteX14" fmla="*/ 2311400 w 2514600"/>
                <a:gd name="connsiteY14" fmla="*/ 120842 h 1479742"/>
                <a:gd name="connsiteX15" fmla="*/ 2514600 w 2514600"/>
                <a:gd name="connsiteY15" fmla="*/ 203392 h 1479742"/>
                <a:gd name="connsiteX0" fmla="*/ 0 w 2527300"/>
                <a:gd name="connsiteY0" fmla="*/ 1676592 h 1676592"/>
                <a:gd name="connsiteX1" fmla="*/ 57150 w 2527300"/>
                <a:gd name="connsiteY1" fmla="*/ 1289242 h 1676592"/>
                <a:gd name="connsiteX2" fmla="*/ 107950 w 2527300"/>
                <a:gd name="connsiteY2" fmla="*/ 1111442 h 1676592"/>
                <a:gd name="connsiteX3" fmla="*/ 190500 w 2527300"/>
                <a:gd name="connsiteY3" fmla="*/ 927292 h 1676592"/>
                <a:gd name="connsiteX4" fmla="*/ 285750 w 2527300"/>
                <a:gd name="connsiteY4" fmla="*/ 755842 h 1676592"/>
                <a:gd name="connsiteX5" fmla="*/ 450850 w 2527300"/>
                <a:gd name="connsiteY5" fmla="*/ 552642 h 1676592"/>
                <a:gd name="connsiteX6" fmla="*/ 666750 w 2527300"/>
                <a:gd name="connsiteY6" fmla="*/ 362142 h 1676592"/>
                <a:gd name="connsiteX7" fmla="*/ 857250 w 2527300"/>
                <a:gd name="connsiteY7" fmla="*/ 241492 h 1676592"/>
                <a:gd name="connsiteX8" fmla="*/ 1028700 w 2527300"/>
                <a:gd name="connsiteY8" fmla="*/ 139892 h 1676592"/>
                <a:gd name="connsiteX9" fmla="*/ 1270000 w 2527300"/>
                <a:gd name="connsiteY9" fmla="*/ 57342 h 1676592"/>
                <a:gd name="connsiteX10" fmla="*/ 1498600 w 2527300"/>
                <a:gd name="connsiteY10" fmla="*/ 19242 h 1676592"/>
                <a:gd name="connsiteX11" fmla="*/ 1708150 w 2527300"/>
                <a:gd name="connsiteY11" fmla="*/ 192 h 1676592"/>
                <a:gd name="connsiteX12" fmla="*/ 1917700 w 2527300"/>
                <a:gd name="connsiteY12" fmla="*/ 12892 h 1676592"/>
                <a:gd name="connsiteX13" fmla="*/ 2133600 w 2527300"/>
                <a:gd name="connsiteY13" fmla="*/ 63692 h 1676592"/>
                <a:gd name="connsiteX14" fmla="*/ 2324100 w 2527300"/>
                <a:gd name="connsiteY14" fmla="*/ 120842 h 1676592"/>
                <a:gd name="connsiteX15" fmla="*/ 2527300 w 2527300"/>
                <a:gd name="connsiteY15" fmla="*/ 203392 h 1676592"/>
                <a:gd name="connsiteX0" fmla="*/ 0 w 2527300"/>
                <a:gd name="connsiteY0" fmla="*/ 1676592 h 1676592"/>
                <a:gd name="connsiteX1" fmla="*/ 19050 w 2527300"/>
                <a:gd name="connsiteY1" fmla="*/ 1505142 h 1676592"/>
                <a:gd name="connsiteX2" fmla="*/ 57150 w 2527300"/>
                <a:gd name="connsiteY2" fmla="*/ 1289242 h 1676592"/>
                <a:gd name="connsiteX3" fmla="*/ 107950 w 2527300"/>
                <a:gd name="connsiteY3" fmla="*/ 1111442 h 1676592"/>
                <a:gd name="connsiteX4" fmla="*/ 190500 w 2527300"/>
                <a:gd name="connsiteY4" fmla="*/ 927292 h 1676592"/>
                <a:gd name="connsiteX5" fmla="*/ 285750 w 2527300"/>
                <a:gd name="connsiteY5" fmla="*/ 755842 h 1676592"/>
                <a:gd name="connsiteX6" fmla="*/ 450850 w 2527300"/>
                <a:gd name="connsiteY6" fmla="*/ 552642 h 1676592"/>
                <a:gd name="connsiteX7" fmla="*/ 666750 w 2527300"/>
                <a:gd name="connsiteY7" fmla="*/ 362142 h 1676592"/>
                <a:gd name="connsiteX8" fmla="*/ 857250 w 2527300"/>
                <a:gd name="connsiteY8" fmla="*/ 241492 h 1676592"/>
                <a:gd name="connsiteX9" fmla="*/ 1028700 w 2527300"/>
                <a:gd name="connsiteY9" fmla="*/ 139892 h 1676592"/>
                <a:gd name="connsiteX10" fmla="*/ 1270000 w 2527300"/>
                <a:gd name="connsiteY10" fmla="*/ 57342 h 1676592"/>
                <a:gd name="connsiteX11" fmla="*/ 1498600 w 2527300"/>
                <a:gd name="connsiteY11" fmla="*/ 19242 h 1676592"/>
                <a:gd name="connsiteX12" fmla="*/ 1708150 w 2527300"/>
                <a:gd name="connsiteY12" fmla="*/ 192 h 1676592"/>
                <a:gd name="connsiteX13" fmla="*/ 1917700 w 2527300"/>
                <a:gd name="connsiteY13" fmla="*/ 12892 h 1676592"/>
                <a:gd name="connsiteX14" fmla="*/ 2133600 w 2527300"/>
                <a:gd name="connsiteY14" fmla="*/ 63692 h 1676592"/>
                <a:gd name="connsiteX15" fmla="*/ 2324100 w 2527300"/>
                <a:gd name="connsiteY15" fmla="*/ 120842 h 1676592"/>
                <a:gd name="connsiteX16" fmla="*/ 2527300 w 2527300"/>
                <a:gd name="connsiteY16" fmla="*/ 203392 h 1676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27300" h="1676592">
                  <a:moveTo>
                    <a:pt x="0" y="1676592"/>
                  </a:moveTo>
                  <a:cubicBezTo>
                    <a:pt x="3175" y="1648017"/>
                    <a:pt x="9525" y="1569700"/>
                    <a:pt x="19050" y="1505142"/>
                  </a:cubicBezTo>
                  <a:cubicBezTo>
                    <a:pt x="28575" y="1440584"/>
                    <a:pt x="42333" y="1354859"/>
                    <a:pt x="57150" y="1289242"/>
                  </a:cubicBezTo>
                  <a:cubicBezTo>
                    <a:pt x="71967" y="1223625"/>
                    <a:pt x="85725" y="1171767"/>
                    <a:pt x="107950" y="1111442"/>
                  </a:cubicBezTo>
                  <a:cubicBezTo>
                    <a:pt x="130175" y="1051117"/>
                    <a:pt x="160867" y="986559"/>
                    <a:pt x="190500" y="927292"/>
                  </a:cubicBezTo>
                  <a:cubicBezTo>
                    <a:pt x="220133" y="868025"/>
                    <a:pt x="242358" y="818284"/>
                    <a:pt x="285750" y="755842"/>
                  </a:cubicBezTo>
                  <a:cubicBezTo>
                    <a:pt x="329142" y="693400"/>
                    <a:pt x="387350" y="618259"/>
                    <a:pt x="450850" y="552642"/>
                  </a:cubicBezTo>
                  <a:cubicBezTo>
                    <a:pt x="514350" y="487025"/>
                    <a:pt x="599017" y="414000"/>
                    <a:pt x="666750" y="362142"/>
                  </a:cubicBezTo>
                  <a:cubicBezTo>
                    <a:pt x="734483" y="310284"/>
                    <a:pt x="796925" y="278534"/>
                    <a:pt x="857250" y="241492"/>
                  </a:cubicBezTo>
                  <a:cubicBezTo>
                    <a:pt x="917575" y="204450"/>
                    <a:pt x="959908" y="170584"/>
                    <a:pt x="1028700" y="139892"/>
                  </a:cubicBezTo>
                  <a:cubicBezTo>
                    <a:pt x="1097492" y="109200"/>
                    <a:pt x="1191683" y="77450"/>
                    <a:pt x="1270000" y="57342"/>
                  </a:cubicBezTo>
                  <a:cubicBezTo>
                    <a:pt x="1348317" y="37234"/>
                    <a:pt x="1425575" y="28767"/>
                    <a:pt x="1498600" y="19242"/>
                  </a:cubicBezTo>
                  <a:cubicBezTo>
                    <a:pt x="1571625" y="9717"/>
                    <a:pt x="1638300" y="1250"/>
                    <a:pt x="1708150" y="192"/>
                  </a:cubicBezTo>
                  <a:cubicBezTo>
                    <a:pt x="1778000" y="-866"/>
                    <a:pt x="1846792" y="2309"/>
                    <a:pt x="1917700" y="12892"/>
                  </a:cubicBezTo>
                  <a:cubicBezTo>
                    <a:pt x="1988608" y="23475"/>
                    <a:pt x="2065867" y="45700"/>
                    <a:pt x="2133600" y="63692"/>
                  </a:cubicBezTo>
                  <a:cubicBezTo>
                    <a:pt x="2201333" y="81684"/>
                    <a:pt x="2258483" y="97559"/>
                    <a:pt x="2324100" y="120842"/>
                  </a:cubicBezTo>
                  <a:cubicBezTo>
                    <a:pt x="2389717" y="144125"/>
                    <a:pt x="2527300" y="203392"/>
                    <a:pt x="2527300" y="203392"/>
                  </a:cubicBezTo>
                </a:path>
              </a:pathLst>
            </a:custGeom>
            <a:ln w="31750"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sz="280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643196" y="2541263"/>
              <a:ext cx="1958047" cy="380587"/>
            </a:xfrm>
            <a:prstGeom prst="rect">
              <a:avLst/>
            </a:prstGeom>
            <a:solidFill>
              <a:srgbClr val="FFFF00"/>
            </a:solidFill>
          </p:spPr>
          <p:txBody>
            <a:bodyPr wrap="none" rtlCol="0">
              <a:spAutoFit/>
            </a:bodyPr>
            <a:lstStyle/>
            <a:p>
              <a:r>
                <a:rPr lang="en-GB" sz="2800" b="1" dirty="0" smtClean="0">
                  <a:latin typeface="Arial"/>
                  <a:cs typeface="Arial"/>
                </a:rPr>
                <a:t>UTVRĐIVANJE</a:t>
              </a:r>
              <a:endParaRPr lang="en-GB" sz="2800" b="1" dirty="0">
                <a:latin typeface="Arial"/>
                <a:cs typeface="Arial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551496" y="1475982"/>
              <a:ext cx="1272357" cy="38058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GB" sz="2800" b="1" dirty="0" smtClean="0">
                  <a:latin typeface="Arial"/>
                  <a:cs typeface="Arial"/>
                </a:rPr>
                <a:t>ANALIZA</a:t>
              </a:r>
              <a:endParaRPr lang="en-GB" sz="2800" b="1" dirty="0">
                <a:latin typeface="Arial"/>
                <a:cs typeface="Arial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297638" y="4399440"/>
              <a:ext cx="2112871" cy="38058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GB" sz="2800" b="1" dirty="0" smtClean="0">
                  <a:latin typeface="Arial"/>
                  <a:cs typeface="Arial"/>
                </a:rPr>
                <a:t>SPECIFIKACIJA</a:t>
              </a:r>
              <a:endParaRPr lang="en-GB" sz="2800" b="1" dirty="0">
                <a:latin typeface="Arial"/>
                <a:cs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1089610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Zaključci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403585"/>
            <a:ext cx="11193463" cy="4351338"/>
          </a:xfrm>
        </p:spPr>
        <p:txBody>
          <a:bodyPr/>
          <a:lstStyle/>
          <a:p>
            <a:pPr marL="742950" indent="-742950">
              <a:buFont typeface="+mj-lt"/>
              <a:buAutoNum type="arabicPeriod"/>
            </a:pPr>
            <a:r>
              <a:rPr lang="en-GB" sz="2800" dirty="0" err="1"/>
              <a:t>Razvoj</a:t>
            </a:r>
            <a:r>
              <a:rPr lang="en-GB" sz="2800" dirty="0"/>
              <a:t> </a:t>
            </a:r>
            <a:r>
              <a:rPr lang="en-GB" sz="2800" dirty="0" err="1"/>
              <a:t>zahteva</a:t>
            </a:r>
            <a:r>
              <a:rPr lang="en-GB" sz="2800" dirty="0"/>
              <a:t> </a:t>
            </a:r>
            <a:r>
              <a:rPr lang="en-GB" sz="2800" dirty="0" err="1"/>
              <a:t>ima</a:t>
            </a:r>
            <a:r>
              <a:rPr lang="en-GB" sz="2800" dirty="0"/>
              <a:t> </a:t>
            </a:r>
            <a:r>
              <a:rPr lang="en-GB" sz="2800" b="1" dirty="0" err="1"/>
              <a:t>ciklični</a:t>
            </a:r>
            <a:r>
              <a:rPr lang="en-GB" sz="2800" b="1" dirty="0"/>
              <a:t> </a:t>
            </a:r>
            <a:r>
              <a:rPr lang="en-GB" sz="2800" b="1" dirty="0" err="1"/>
              <a:t>karakter</a:t>
            </a:r>
            <a:r>
              <a:rPr lang="en-GB" sz="2800" b="1" dirty="0"/>
              <a:t> </a:t>
            </a:r>
            <a:r>
              <a:rPr lang="en-GB" sz="2800" b="1" dirty="0" err="1"/>
              <a:t>sa</a:t>
            </a:r>
            <a:r>
              <a:rPr lang="en-GB" sz="2800" b="1" dirty="0"/>
              <a:t> </a:t>
            </a:r>
            <a:r>
              <a:rPr lang="en-GB" sz="2800" b="1" dirty="0" err="1"/>
              <a:t>fazama</a:t>
            </a:r>
            <a:r>
              <a:rPr lang="en-GB" sz="2800" dirty="0"/>
              <a:t>: </a:t>
            </a:r>
            <a:r>
              <a:rPr lang="en-GB" sz="2800" dirty="0" err="1"/>
              <a:t>izazivanje</a:t>
            </a:r>
            <a:r>
              <a:rPr lang="en-GB" sz="2800" dirty="0"/>
              <a:t>, </a:t>
            </a:r>
            <a:r>
              <a:rPr lang="en-GB" sz="2800" dirty="0" err="1"/>
              <a:t>analiza</a:t>
            </a:r>
            <a:r>
              <a:rPr lang="en-GB" sz="2800" dirty="0"/>
              <a:t> </a:t>
            </a:r>
            <a:r>
              <a:rPr lang="en-GB" sz="2800" dirty="0" err="1"/>
              <a:t>i</a:t>
            </a:r>
            <a:r>
              <a:rPr lang="en-GB" sz="2800" dirty="0"/>
              <a:t> </a:t>
            </a:r>
            <a:r>
              <a:rPr lang="en-GB" sz="2800" dirty="0" err="1"/>
              <a:t>specifikacija</a:t>
            </a:r>
            <a:r>
              <a:rPr lang="en-GB" sz="2800" dirty="0"/>
              <a:t> </a:t>
            </a:r>
            <a:r>
              <a:rPr lang="en-GB" sz="2800" dirty="0" err="1"/>
              <a:t>zahteva</a:t>
            </a:r>
            <a:r>
              <a:rPr lang="en-GB" sz="2800" dirty="0"/>
              <a:t>. </a:t>
            </a:r>
            <a:r>
              <a:rPr lang="en-GB" sz="2800" dirty="0" err="1"/>
              <a:t>Sesija</a:t>
            </a:r>
            <a:r>
              <a:rPr lang="en-GB" sz="2800" dirty="0"/>
              <a:t> </a:t>
            </a:r>
            <a:r>
              <a:rPr lang="en-GB" sz="2800" dirty="0" err="1"/>
              <a:t>izazivanja</a:t>
            </a:r>
            <a:r>
              <a:rPr lang="en-GB" sz="2800" dirty="0"/>
              <a:t> </a:t>
            </a:r>
            <a:r>
              <a:rPr lang="en-GB" sz="2800" dirty="0" err="1"/>
              <a:t>zahteva</a:t>
            </a:r>
            <a:r>
              <a:rPr lang="en-GB" sz="2800" dirty="0"/>
              <a:t> </a:t>
            </a:r>
            <a:r>
              <a:rPr lang="en-GB" sz="2800" dirty="0" err="1"/>
              <a:t>ima</a:t>
            </a:r>
            <a:r>
              <a:rPr lang="en-GB" sz="2800" dirty="0"/>
              <a:t> 7 </a:t>
            </a:r>
            <a:r>
              <a:rPr lang="en-GB" sz="2800" dirty="0" err="1"/>
              <a:t>aktivnosti</a:t>
            </a:r>
            <a:r>
              <a:rPr lang="en-GB" sz="2800" dirty="0"/>
              <a:t>, 3 u </a:t>
            </a:r>
            <a:r>
              <a:rPr lang="en-GB" sz="2800" dirty="0" err="1"/>
              <a:t>pripremnoj</a:t>
            </a:r>
            <a:r>
              <a:rPr lang="en-GB" sz="2800" dirty="0"/>
              <a:t> </a:t>
            </a:r>
            <a:r>
              <a:rPr lang="en-GB" sz="2800" dirty="0" err="1"/>
              <a:t>fazi</a:t>
            </a:r>
            <a:r>
              <a:rPr lang="en-GB" sz="2800" dirty="0"/>
              <a:t>, </a:t>
            </a:r>
            <a:r>
              <a:rPr lang="en-GB" sz="2800" dirty="0" err="1"/>
              <a:t>jedna</a:t>
            </a:r>
            <a:r>
              <a:rPr lang="en-GB" sz="2800" dirty="0"/>
              <a:t> u </a:t>
            </a:r>
            <a:r>
              <a:rPr lang="en-GB" sz="2800" dirty="0" err="1"/>
              <a:t>izvršnoj</a:t>
            </a:r>
            <a:r>
              <a:rPr lang="en-GB" sz="2800" dirty="0"/>
              <a:t>, a </a:t>
            </a:r>
            <a:r>
              <a:rPr lang="en-GB" sz="2800" dirty="0" err="1"/>
              <a:t>dve</a:t>
            </a:r>
            <a:r>
              <a:rPr lang="en-GB" sz="2800" dirty="0"/>
              <a:t> u </a:t>
            </a:r>
            <a:r>
              <a:rPr lang="en-GB" sz="2800" dirty="0" err="1"/>
              <a:t>završnoj</a:t>
            </a:r>
            <a:r>
              <a:rPr lang="en-GB" sz="2800" dirty="0"/>
              <a:t>. </a:t>
            </a:r>
          </a:p>
          <a:p>
            <a:pPr marL="742950" indent="-742950">
              <a:buFont typeface="+mj-lt"/>
              <a:buAutoNum type="arabicPeriod"/>
            </a:pPr>
            <a:r>
              <a:rPr lang="en-GB" sz="2800" dirty="0" err="1"/>
              <a:t>Koriste</a:t>
            </a:r>
            <a:r>
              <a:rPr lang="en-GB" sz="2800" dirty="0"/>
              <a:t> se </a:t>
            </a:r>
            <a:r>
              <a:rPr lang="en-GB" sz="2800" dirty="0" err="1"/>
              <a:t>sledeće</a:t>
            </a:r>
            <a:r>
              <a:rPr lang="en-GB" sz="2800" dirty="0"/>
              <a:t> </a:t>
            </a:r>
            <a:r>
              <a:rPr lang="en-GB" sz="2800" b="1" dirty="0" err="1"/>
              <a:t>tehnike</a:t>
            </a:r>
            <a:r>
              <a:rPr lang="en-GB" sz="2800" b="1" dirty="0"/>
              <a:t> </a:t>
            </a:r>
            <a:r>
              <a:rPr lang="en-GB" sz="2800" b="1" dirty="0" err="1"/>
              <a:t>izazivanja</a:t>
            </a:r>
            <a:r>
              <a:rPr lang="en-GB" sz="2800" b="1" dirty="0"/>
              <a:t> </a:t>
            </a:r>
            <a:r>
              <a:rPr lang="en-GB" sz="2800" b="1" dirty="0" err="1"/>
              <a:t>zahteva</a:t>
            </a:r>
            <a:r>
              <a:rPr lang="en-GB" sz="2800" dirty="0"/>
              <a:t>: </a:t>
            </a:r>
            <a:r>
              <a:rPr lang="en-GB" sz="2800" dirty="0" err="1"/>
              <a:t>intervjui</a:t>
            </a:r>
            <a:r>
              <a:rPr lang="en-GB" sz="2800" dirty="0"/>
              <a:t>, </a:t>
            </a:r>
            <a:r>
              <a:rPr lang="en-GB" sz="2800" dirty="0" err="1"/>
              <a:t>radionice</a:t>
            </a:r>
            <a:r>
              <a:rPr lang="en-GB" sz="2800" dirty="0"/>
              <a:t>, </a:t>
            </a:r>
            <a:r>
              <a:rPr lang="en-GB" sz="2800" dirty="0" err="1"/>
              <a:t>fokus</a:t>
            </a:r>
            <a:r>
              <a:rPr lang="en-GB" sz="2800" dirty="0"/>
              <a:t> </a:t>
            </a:r>
            <a:r>
              <a:rPr lang="en-GB" sz="2800" dirty="0" err="1"/>
              <a:t>grupe</a:t>
            </a:r>
            <a:r>
              <a:rPr lang="en-GB" sz="2800" dirty="0"/>
              <a:t>, </a:t>
            </a:r>
            <a:r>
              <a:rPr lang="en-GB" sz="2800" dirty="0" err="1"/>
              <a:t>ankete</a:t>
            </a:r>
            <a:r>
              <a:rPr lang="en-GB" sz="2800" dirty="0"/>
              <a:t> </a:t>
            </a:r>
            <a:r>
              <a:rPr lang="en-GB" sz="2800" dirty="0" err="1"/>
              <a:t>sa</a:t>
            </a:r>
            <a:r>
              <a:rPr lang="en-GB" sz="2800" dirty="0"/>
              <a:t> </a:t>
            </a:r>
            <a:r>
              <a:rPr lang="en-GB" sz="2800" dirty="0" err="1"/>
              <a:t>upitnicima</a:t>
            </a:r>
            <a:r>
              <a:rPr lang="en-GB" sz="2800" dirty="0"/>
              <a:t>, </a:t>
            </a:r>
            <a:r>
              <a:rPr lang="en-GB" sz="2800" dirty="0" err="1"/>
              <a:t>posmatranja</a:t>
            </a:r>
            <a:r>
              <a:rPr lang="en-GB" sz="2800" dirty="0"/>
              <a:t> </a:t>
            </a:r>
            <a:r>
              <a:rPr lang="en-GB" sz="2800" dirty="0" err="1"/>
              <a:t>i</a:t>
            </a:r>
            <a:r>
              <a:rPr lang="en-GB" sz="2800" dirty="0"/>
              <a:t> </a:t>
            </a:r>
            <a:r>
              <a:rPr lang="en-GB" sz="2800" dirty="0" err="1"/>
              <a:t>analiza</a:t>
            </a:r>
            <a:r>
              <a:rPr lang="en-GB" sz="2800" dirty="0"/>
              <a:t> </a:t>
            </a:r>
            <a:r>
              <a:rPr lang="en-GB" sz="2800" dirty="0" err="1"/>
              <a:t>spoljnjih</a:t>
            </a:r>
            <a:r>
              <a:rPr lang="en-GB" sz="2800" dirty="0"/>
              <a:t> </a:t>
            </a:r>
            <a:r>
              <a:rPr lang="en-GB" sz="2800" dirty="0" err="1"/>
              <a:t>interfejsa</a:t>
            </a:r>
            <a:r>
              <a:rPr lang="en-GB" sz="2800" dirty="0"/>
              <a:t>. </a:t>
            </a:r>
          </a:p>
          <a:p>
            <a:pPr marL="742950" indent="-742950">
              <a:buFont typeface="+mj-lt"/>
              <a:buAutoNum type="arabicPeriod"/>
            </a:pPr>
            <a:r>
              <a:rPr lang="en-GB" sz="2800" b="1" dirty="0"/>
              <a:t>Plan </a:t>
            </a:r>
            <a:r>
              <a:rPr lang="en-GB" sz="2800" b="1" dirty="0" err="1"/>
              <a:t>izazivanja</a:t>
            </a:r>
            <a:r>
              <a:rPr lang="en-GB" sz="2800" b="1" dirty="0"/>
              <a:t> </a:t>
            </a:r>
            <a:r>
              <a:rPr lang="en-GB" sz="2800" dirty="0" err="1"/>
              <a:t>uključuje</a:t>
            </a:r>
            <a:r>
              <a:rPr lang="en-GB" sz="2800" dirty="0"/>
              <a:t> </a:t>
            </a:r>
            <a:r>
              <a:rPr lang="en-GB" sz="2800" dirty="0" err="1"/>
              <a:t>tehnike</a:t>
            </a:r>
            <a:r>
              <a:rPr lang="en-GB" sz="2800" dirty="0"/>
              <a:t> </a:t>
            </a:r>
            <a:r>
              <a:rPr lang="en-GB" sz="2800" dirty="0" err="1"/>
              <a:t>koje</a:t>
            </a:r>
            <a:r>
              <a:rPr lang="en-GB" sz="2800" dirty="0"/>
              <a:t> </a:t>
            </a:r>
            <a:r>
              <a:rPr lang="en-GB" sz="2800" dirty="0" err="1"/>
              <a:t>koristite</a:t>
            </a:r>
            <a:r>
              <a:rPr lang="en-GB" sz="2800" dirty="0"/>
              <a:t>, </a:t>
            </a:r>
            <a:r>
              <a:rPr lang="en-GB" sz="2800" dirty="0" err="1"/>
              <a:t>kada</a:t>
            </a:r>
            <a:r>
              <a:rPr lang="en-GB" sz="2800" dirty="0"/>
              <a:t> </a:t>
            </a:r>
            <a:r>
              <a:rPr lang="en-GB" sz="2800" dirty="0" err="1"/>
              <a:t>planirate</a:t>
            </a:r>
            <a:r>
              <a:rPr lang="en-GB" sz="2800" dirty="0"/>
              <a:t> da </a:t>
            </a:r>
            <a:r>
              <a:rPr lang="en-GB" sz="2800" dirty="0" err="1"/>
              <a:t>ih</a:t>
            </a:r>
            <a:r>
              <a:rPr lang="en-GB" sz="2800" dirty="0"/>
              <a:t> </a:t>
            </a:r>
            <a:r>
              <a:rPr lang="en-GB" sz="2800" dirty="0" err="1"/>
              <a:t>koristite</a:t>
            </a:r>
            <a:r>
              <a:rPr lang="en-GB" sz="2800" dirty="0"/>
              <a:t> </a:t>
            </a:r>
            <a:r>
              <a:rPr lang="en-GB" sz="2800" dirty="0" err="1"/>
              <a:t>i</a:t>
            </a:r>
            <a:r>
              <a:rPr lang="en-GB" sz="2800" dirty="0"/>
              <a:t> </a:t>
            </a:r>
            <a:r>
              <a:rPr lang="en-GB" sz="2800" dirty="0" err="1"/>
              <a:t>sa</a:t>
            </a:r>
            <a:r>
              <a:rPr lang="en-GB" sz="2800" dirty="0"/>
              <a:t> </a:t>
            </a:r>
            <a:r>
              <a:rPr lang="en-GB" sz="2800" dirty="0" err="1"/>
              <a:t>kojom</a:t>
            </a:r>
            <a:r>
              <a:rPr lang="en-GB" sz="2800" dirty="0"/>
              <a:t> </a:t>
            </a:r>
            <a:r>
              <a:rPr lang="en-GB" sz="2800" dirty="0" err="1"/>
              <a:t>svrhom</a:t>
            </a:r>
            <a:r>
              <a:rPr lang="en-GB" sz="2800" dirty="0"/>
              <a:t>. </a:t>
            </a:r>
          </a:p>
          <a:p>
            <a:pPr marL="742950" indent="-742950">
              <a:buFont typeface="+mj-lt"/>
              <a:buAutoNum type="arabicPeriod"/>
            </a:pPr>
            <a:r>
              <a:rPr lang="en-GB" sz="2800" b="1" dirty="0"/>
              <a:t>U </a:t>
            </a:r>
            <a:r>
              <a:rPr lang="en-GB" sz="2800" b="1" dirty="0" err="1"/>
              <a:t>pripremnoj</a:t>
            </a:r>
            <a:r>
              <a:rPr lang="en-GB" sz="2800" b="1" dirty="0"/>
              <a:t> </a:t>
            </a:r>
            <a:r>
              <a:rPr lang="en-GB" sz="2800" b="1" dirty="0" err="1"/>
              <a:t>fazi</a:t>
            </a:r>
            <a:r>
              <a:rPr lang="en-GB" sz="2800" b="1" dirty="0"/>
              <a:t> </a:t>
            </a:r>
            <a:r>
              <a:rPr lang="en-GB" sz="2800" dirty="0" err="1"/>
              <a:t>izazivanja</a:t>
            </a:r>
            <a:r>
              <a:rPr lang="en-GB" sz="2800" dirty="0"/>
              <a:t> </a:t>
            </a:r>
            <a:r>
              <a:rPr lang="en-GB" sz="2800" dirty="0" err="1"/>
              <a:t>zahteva</a:t>
            </a:r>
            <a:r>
              <a:rPr lang="en-GB" sz="2800" dirty="0"/>
              <a:t>, </a:t>
            </a:r>
            <a:r>
              <a:rPr lang="en-GB" sz="2800" dirty="0" err="1"/>
              <a:t>sprovode</a:t>
            </a:r>
            <a:r>
              <a:rPr lang="en-GB" sz="2800" dirty="0"/>
              <a:t> se </a:t>
            </a:r>
            <a:r>
              <a:rPr lang="en-GB" sz="2800" dirty="0" err="1"/>
              <a:t>sledeće</a:t>
            </a:r>
            <a:r>
              <a:rPr lang="en-GB" sz="2800" dirty="0"/>
              <a:t> </a:t>
            </a:r>
            <a:r>
              <a:rPr lang="en-GB" sz="2800" dirty="0" err="1"/>
              <a:t>aktivnosti</a:t>
            </a:r>
            <a:r>
              <a:rPr lang="en-GB" sz="2800" dirty="0"/>
              <a:t>: </a:t>
            </a:r>
            <a:r>
              <a:rPr lang="en-GB" sz="2800" dirty="0" err="1"/>
              <a:t>planiranje</a:t>
            </a:r>
            <a:r>
              <a:rPr lang="en-GB" sz="2800" dirty="0"/>
              <a:t> </a:t>
            </a:r>
            <a:r>
              <a:rPr lang="en-GB" sz="2800" dirty="0" err="1"/>
              <a:t>okvira</a:t>
            </a:r>
            <a:r>
              <a:rPr lang="en-GB" sz="2800" dirty="0"/>
              <a:t> </a:t>
            </a:r>
            <a:r>
              <a:rPr lang="en-GB" sz="2800" dirty="0" err="1"/>
              <a:t>sesije</a:t>
            </a:r>
            <a:r>
              <a:rPr lang="en-GB" sz="2800" dirty="0"/>
              <a:t> </a:t>
            </a:r>
            <a:r>
              <a:rPr lang="en-GB" sz="2800" dirty="0" err="1"/>
              <a:t>i</a:t>
            </a:r>
            <a:r>
              <a:rPr lang="en-GB" sz="2800" dirty="0"/>
              <a:t> </a:t>
            </a:r>
            <a:r>
              <a:rPr lang="en-GB" sz="2800" dirty="0" err="1"/>
              <a:t>definisanje</a:t>
            </a:r>
            <a:r>
              <a:rPr lang="en-GB" sz="2800" dirty="0"/>
              <a:t> </a:t>
            </a:r>
            <a:r>
              <a:rPr lang="en-GB" sz="2800" dirty="0" err="1"/>
              <a:t>agende</a:t>
            </a:r>
            <a:r>
              <a:rPr lang="en-GB" sz="2800" dirty="0"/>
              <a:t>, </a:t>
            </a:r>
            <a:r>
              <a:rPr lang="en-GB" sz="2800" dirty="0" err="1"/>
              <a:t>planiranje</a:t>
            </a:r>
            <a:r>
              <a:rPr lang="en-GB" sz="2800" dirty="0"/>
              <a:t> </a:t>
            </a:r>
            <a:r>
              <a:rPr lang="en-GB" sz="2800" dirty="0" err="1"/>
              <a:t>resursa</a:t>
            </a:r>
            <a:r>
              <a:rPr lang="en-GB" sz="2800" dirty="0"/>
              <a:t> </a:t>
            </a:r>
            <a:r>
              <a:rPr lang="en-GB" sz="2800" dirty="0" err="1"/>
              <a:t>i</a:t>
            </a:r>
            <a:r>
              <a:rPr lang="en-GB" sz="2800" dirty="0"/>
              <a:t> </a:t>
            </a:r>
            <a:r>
              <a:rPr lang="en-GB" sz="2800" dirty="0" err="1"/>
              <a:t>priprema</a:t>
            </a:r>
            <a:r>
              <a:rPr lang="en-GB" sz="2800" dirty="0"/>
              <a:t> </a:t>
            </a:r>
            <a:r>
              <a:rPr lang="en-GB" sz="2800" dirty="0" err="1"/>
              <a:t>pitanja</a:t>
            </a:r>
            <a:r>
              <a:rPr lang="en-GB" sz="2800" dirty="0"/>
              <a:t> </a:t>
            </a:r>
            <a:r>
              <a:rPr lang="en-GB" sz="2800" dirty="0" err="1"/>
              <a:t>za</a:t>
            </a:r>
            <a:r>
              <a:rPr lang="en-GB" sz="2800" dirty="0"/>
              <a:t> </a:t>
            </a:r>
            <a:r>
              <a:rPr lang="en-GB" sz="2800" dirty="0" err="1"/>
              <a:t>sagovornika</a:t>
            </a:r>
            <a:r>
              <a:rPr lang="en-GB" sz="2800" dirty="0"/>
              <a:t> </a:t>
            </a:r>
            <a:r>
              <a:rPr lang="en-GB" sz="2800" dirty="0" err="1"/>
              <a:t>i</a:t>
            </a:r>
            <a:r>
              <a:rPr lang="en-GB" sz="2800" dirty="0"/>
              <a:t> </a:t>
            </a:r>
            <a:r>
              <a:rPr lang="en-GB" sz="2800" dirty="0" err="1"/>
              <a:t>priprema</a:t>
            </a:r>
            <a:r>
              <a:rPr lang="en-GB" sz="2800" dirty="0"/>
              <a:t> </a:t>
            </a:r>
            <a:r>
              <a:rPr lang="en-GB" sz="2800" dirty="0" err="1"/>
              <a:t>modela</a:t>
            </a:r>
            <a:r>
              <a:rPr lang="en-GB" sz="2800" dirty="0"/>
              <a:t> </a:t>
            </a:r>
            <a:r>
              <a:rPr lang="en-GB" sz="2800" dirty="0" err="1"/>
              <a:t>sagovornika</a:t>
            </a:r>
            <a:r>
              <a:rPr lang="en-GB" sz="2800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5678843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smtClean="0"/>
              <a:t>Zaključci</a:t>
            </a:r>
            <a:endParaRPr lang="hr-H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742950" indent="-742950">
              <a:buFont typeface="+mj-lt"/>
              <a:buAutoNum type="arabicPeriod" startAt="5"/>
            </a:pPr>
            <a:r>
              <a:rPr lang="hr-HR" sz="2800" b="1" dirty="0" smtClean="0"/>
              <a:t>U fazi izvršavanja izazivanja </a:t>
            </a:r>
            <a:r>
              <a:rPr lang="hr-HR" sz="2800" dirty="0" smtClean="0"/>
              <a:t>zahteva radite sledeće: obrazujte aktere, dobro vodite beleške i iskoristite fizički prostor za sesiju. </a:t>
            </a:r>
          </a:p>
          <a:p>
            <a:pPr marL="742950" indent="-742950">
              <a:buFont typeface="+mj-lt"/>
              <a:buAutoNum type="arabicPeriod" startAt="5"/>
            </a:pPr>
            <a:r>
              <a:rPr lang="hr-HR" sz="2800" b="1" dirty="0" smtClean="0"/>
              <a:t>Posle izvršenja aktivnosti </a:t>
            </a:r>
            <a:r>
              <a:rPr lang="hr-HR" sz="2800" dirty="0" smtClean="0"/>
              <a:t>izazivanja zahteva, slede dve aktivnosti: Organizovanje i deljenje beleške sa sesije i dokumentovati otvorena pitanja. </a:t>
            </a:r>
          </a:p>
          <a:p>
            <a:pPr marL="742950" indent="-742950">
              <a:buFont typeface="+mj-lt"/>
              <a:buAutoNum type="arabicPeriod" startAt="5"/>
            </a:pPr>
            <a:r>
              <a:rPr lang="hr-HR" sz="2800" b="1" dirty="0" smtClean="0"/>
              <a:t>Analitičar mora da klasifikuje pregršt zahteva </a:t>
            </a:r>
            <a:r>
              <a:rPr lang="hr-HR" sz="2800" dirty="0" smtClean="0"/>
              <a:t>koje je čuo, u više kategorija zahteva, da ih dokumentuje i da ih koristi kako treba </a:t>
            </a:r>
          </a:p>
          <a:p>
            <a:pPr marL="742950" indent="-742950">
              <a:buFont typeface="+mj-lt"/>
              <a:buAutoNum type="arabicPeriod" startAt="5"/>
            </a:pPr>
            <a:r>
              <a:rPr lang="hr-HR" sz="2800" dirty="0" smtClean="0"/>
              <a:t>Morate da spojite informacije u jednu jasno prikazanu i </a:t>
            </a:r>
            <a:r>
              <a:rPr lang="hr-HR" sz="2800" b="1" dirty="0" smtClean="0"/>
              <a:t>dobro organizovanu kolekciju zahteva.</a:t>
            </a:r>
            <a:endParaRPr lang="hr-HR" sz="2800" b="1" dirty="0"/>
          </a:p>
        </p:txBody>
      </p:sp>
    </p:spTree>
    <p:extLst>
      <p:ext uri="{BB962C8B-B14F-4D97-AF65-F5344CB8AC3E}">
        <p14:creationId xmlns:p14="http://schemas.microsoft.com/office/powerpoint/2010/main" val="30074891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smtClean="0"/>
              <a:t>Zaključci</a:t>
            </a:r>
            <a:endParaRPr lang="hr-H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742950" indent="-742950">
              <a:buFont typeface="+mj-lt"/>
              <a:buAutoNum type="arabicPeriod" startAt="9"/>
            </a:pPr>
            <a:r>
              <a:rPr lang="hr-HR" sz="2800" dirty="0" smtClean="0"/>
              <a:t>Da bi znali kada ste završili posao sa izazivanjem zahteva,</a:t>
            </a:r>
            <a:r>
              <a:rPr lang="hr-HR" sz="2800" b="1" dirty="0" smtClean="0"/>
              <a:t> koristite određene indikatore. </a:t>
            </a:r>
          </a:p>
          <a:p>
            <a:pPr marL="742950" indent="-742950">
              <a:buFont typeface="+mj-lt"/>
              <a:buAutoNum type="arabicPeriod" startAt="9"/>
            </a:pPr>
            <a:r>
              <a:rPr lang="hr-HR" sz="2800" dirty="0" smtClean="0"/>
              <a:t>Pri izazivanju zahteva</a:t>
            </a:r>
            <a:r>
              <a:rPr lang="hr-HR" sz="2800" b="1" dirty="0" smtClean="0"/>
              <a:t>, obratite pažnju na sle</a:t>
            </a:r>
            <a:r>
              <a:rPr lang="hr-HR" sz="2800" dirty="0" smtClean="0"/>
              <a:t>deće: </a:t>
            </a:r>
            <a:r>
              <a:rPr lang="hr-HR" sz="2800" u="sng" dirty="0" smtClean="0"/>
              <a:t>uravnotežite uticaj aktera, definišite odgovarajući okvir, izbegnite sukob analize i projektovanja</a:t>
            </a:r>
            <a:r>
              <a:rPr lang="hr-HR" sz="2800" dirty="0" smtClean="0"/>
              <a:t>. Istražujte potrebe sa razlogom. </a:t>
            </a:r>
          </a:p>
          <a:p>
            <a:pPr marL="742950" indent="-742950">
              <a:buFont typeface="+mj-lt"/>
              <a:buAutoNum type="arabicPeriod" startAt="9"/>
            </a:pPr>
            <a:r>
              <a:rPr lang="hr-HR" sz="2800" b="1" dirty="0" smtClean="0"/>
              <a:t>Neki zahtevi nisu definisani </a:t>
            </a:r>
            <a:r>
              <a:rPr lang="hr-HR" sz="2800" dirty="0" smtClean="0"/>
              <a:t>jer su </a:t>
            </a:r>
            <a:r>
              <a:rPr lang="hr-HR" sz="2800" u="sng" dirty="0" smtClean="0"/>
              <a:t>pretpostavljeni ili podrazumevani </a:t>
            </a:r>
            <a:r>
              <a:rPr lang="hr-HR" sz="2800" dirty="0" smtClean="0"/>
              <a:t>i to kasnije napravi problem. </a:t>
            </a:r>
          </a:p>
          <a:p>
            <a:pPr marL="742950" indent="-742950">
              <a:buFont typeface="+mj-lt"/>
              <a:buAutoNum type="arabicPeriod" startAt="9"/>
            </a:pPr>
            <a:r>
              <a:rPr lang="hr-HR" sz="2800" b="1" dirty="0" smtClean="0"/>
              <a:t>Neki zahtevi nedostaju. </a:t>
            </a:r>
            <a:r>
              <a:rPr lang="hr-HR" sz="2800" dirty="0" smtClean="0"/>
              <a:t>Da bi ih otkrili </a:t>
            </a:r>
            <a:r>
              <a:rPr lang="hr-HR" sz="2800" u="sng" dirty="0" smtClean="0"/>
              <a:t>koristite preporučene tehnike njihovog otkrivanja. </a:t>
            </a:r>
            <a:endParaRPr lang="hr-HR" sz="2800" u="sng" dirty="0"/>
          </a:p>
        </p:txBody>
      </p:sp>
    </p:spTree>
    <p:extLst>
      <p:ext uri="{BB962C8B-B14F-4D97-AF65-F5344CB8AC3E}">
        <p14:creationId xmlns:p14="http://schemas.microsoft.com/office/powerpoint/2010/main" val="9719968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 </a:t>
            </a:r>
            <a:r>
              <a:rPr lang="en-GB" dirty="0" err="1"/>
              <a:t>Aktivnosti</a:t>
            </a:r>
            <a:r>
              <a:rPr lang="en-GB" dirty="0"/>
              <a:t> </a:t>
            </a:r>
            <a:r>
              <a:rPr lang="en-GB" dirty="0" err="1"/>
              <a:t>jedne</a:t>
            </a:r>
            <a:r>
              <a:rPr lang="en-GB" dirty="0"/>
              <a:t> </a:t>
            </a:r>
            <a:r>
              <a:rPr lang="en-GB" dirty="0" err="1"/>
              <a:t>sesije</a:t>
            </a:r>
            <a:r>
              <a:rPr lang="en-GB" dirty="0"/>
              <a:t> </a:t>
            </a:r>
            <a:r>
              <a:rPr lang="en-GB" dirty="0" err="1"/>
              <a:t>izazivanja</a:t>
            </a:r>
            <a:r>
              <a:rPr lang="en-GB" dirty="0"/>
              <a:t> (</a:t>
            </a:r>
            <a:r>
              <a:rPr lang="en-GB" dirty="0" err="1"/>
              <a:t>utvrđivanja</a:t>
            </a:r>
            <a:r>
              <a:rPr lang="en-GB" dirty="0"/>
              <a:t>) </a:t>
            </a:r>
            <a:r>
              <a:rPr lang="en-GB" dirty="0" err="1"/>
              <a:t>zahteva</a:t>
            </a:r>
            <a:endParaRPr lang="en-GB" dirty="0"/>
          </a:p>
        </p:txBody>
      </p:sp>
      <p:grpSp>
        <p:nvGrpSpPr>
          <p:cNvPr id="4" name="Group 3"/>
          <p:cNvGrpSpPr/>
          <p:nvPr/>
        </p:nvGrpSpPr>
        <p:grpSpPr>
          <a:xfrm>
            <a:off x="368788" y="1987702"/>
            <a:ext cx="11415766" cy="3443990"/>
            <a:chOff x="349250" y="3335855"/>
            <a:chExt cx="8566152" cy="2391845"/>
          </a:xfrm>
        </p:grpSpPr>
        <p:sp>
          <p:nvSpPr>
            <p:cNvPr id="5" name="Rectangle 4"/>
            <p:cNvSpPr/>
            <p:nvPr/>
          </p:nvSpPr>
          <p:spPr>
            <a:xfrm>
              <a:off x="349250" y="4597400"/>
              <a:ext cx="1206500" cy="1130300"/>
            </a:xfrm>
            <a:prstGeom prst="rect">
              <a:avLst/>
            </a:prstGeom>
            <a:solidFill>
              <a:srgbClr val="FFFF00"/>
            </a:solidFill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r-HR" sz="2000" dirty="0" smtClean="0">
                  <a:solidFill>
                    <a:srgbClr val="000000"/>
                  </a:solidFill>
                  <a:latin typeface="Arial"/>
                  <a:cs typeface="Arial"/>
                </a:rPr>
                <a:t>Odluka o okviru utvrđivanja i agendi</a:t>
              </a:r>
              <a:endParaRPr lang="hr-HR" sz="2000" dirty="0">
                <a:solidFill>
                  <a:srgbClr val="000000"/>
                </a:solidFill>
                <a:latin typeface="Arial"/>
                <a:cs typeface="Arial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1797050" y="4597400"/>
              <a:ext cx="1206500" cy="1130300"/>
            </a:xfrm>
            <a:prstGeom prst="rect">
              <a:avLst/>
            </a:prstGeom>
            <a:solidFill>
              <a:srgbClr val="FFFF00"/>
            </a:solidFill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r-HR" sz="2000" smtClean="0">
                  <a:solidFill>
                    <a:srgbClr val="000000"/>
                  </a:solidFill>
                  <a:latin typeface="Arial"/>
                  <a:cs typeface="Arial"/>
                </a:rPr>
                <a:t>Pripremi resurse</a:t>
              </a:r>
              <a:endParaRPr lang="hr-HR" sz="2000" dirty="0">
                <a:solidFill>
                  <a:srgbClr val="000000"/>
                </a:solidFill>
                <a:latin typeface="Arial"/>
                <a:cs typeface="Arial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3282950" y="4597400"/>
              <a:ext cx="1206500" cy="1130300"/>
            </a:xfrm>
            <a:prstGeom prst="rect">
              <a:avLst/>
            </a:prstGeom>
            <a:solidFill>
              <a:srgbClr val="FFFF00"/>
            </a:solidFill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r-HR" sz="2000" dirty="0" smtClean="0">
                  <a:solidFill>
                    <a:srgbClr val="000000"/>
                  </a:solidFill>
                  <a:latin typeface="Arial"/>
                  <a:cs typeface="Arial"/>
                </a:rPr>
                <a:t>Pripremi pitanja i modele sagovornika</a:t>
              </a:r>
              <a:endParaRPr lang="hr-HR" sz="2000" dirty="0">
                <a:solidFill>
                  <a:srgbClr val="000000"/>
                </a:solidFill>
                <a:latin typeface="Arial"/>
                <a:cs typeface="Arial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4768850" y="4597400"/>
              <a:ext cx="1206500" cy="11303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r-HR" sz="2000" dirty="0" smtClean="0">
                  <a:solidFill>
                    <a:srgbClr val="000000"/>
                  </a:solidFill>
                  <a:latin typeface="Arial"/>
                  <a:cs typeface="Arial"/>
                </a:rPr>
                <a:t>Izvrši sesiju utvrđivanja zahteva</a:t>
              </a:r>
              <a:endParaRPr lang="hr-HR" sz="2000" dirty="0">
                <a:solidFill>
                  <a:srgbClr val="000000"/>
                </a:solidFill>
                <a:latin typeface="Arial"/>
                <a:cs typeface="Arial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6292850" y="4597400"/>
              <a:ext cx="1206500" cy="11303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r-HR" sz="2000" dirty="0" smtClean="0">
                  <a:solidFill>
                    <a:srgbClr val="000000"/>
                  </a:solidFill>
                  <a:latin typeface="Arial"/>
                  <a:cs typeface="Arial"/>
                </a:rPr>
                <a:t>Organizuj i podeli zabeleške</a:t>
              </a:r>
              <a:endParaRPr lang="hr-HR" sz="2000" dirty="0">
                <a:solidFill>
                  <a:srgbClr val="000000"/>
                </a:solidFill>
                <a:latin typeface="Arial"/>
                <a:cs typeface="Arial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7708900" y="4584700"/>
              <a:ext cx="1206500" cy="11303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r-HR" sz="2000" dirty="0" smtClean="0">
                  <a:solidFill>
                    <a:srgbClr val="000000"/>
                  </a:solidFill>
                  <a:latin typeface="Arial"/>
                  <a:cs typeface="Arial"/>
                </a:rPr>
                <a:t>Dokumentuj otvorena pitanja</a:t>
              </a:r>
              <a:endParaRPr lang="hr-HR" sz="2000" dirty="0">
                <a:solidFill>
                  <a:srgbClr val="000000"/>
                </a:solidFill>
                <a:latin typeface="Arial"/>
                <a:cs typeface="Arial"/>
              </a:endParaRPr>
            </a:p>
          </p:txBody>
        </p:sp>
        <p:sp>
          <p:nvSpPr>
            <p:cNvPr id="11" name="Left Brace 10"/>
            <p:cNvSpPr/>
            <p:nvPr/>
          </p:nvSpPr>
          <p:spPr>
            <a:xfrm rot="5400000">
              <a:off x="2221406" y="2202360"/>
              <a:ext cx="395887" cy="4140200"/>
            </a:xfrm>
            <a:prstGeom prst="leftBrace">
              <a:avLst>
                <a:gd name="adj1" fmla="val 0"/>
                <a:gd name="adj2" fmla="val 50000"/>
              </a:avLst>
            </a:prstGeom>
            <a:ln w="158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sz="2800"/>
            </a:p>
          </p:txBody>
        </p:sp>
        <p:sp>
          <p:nvSpPr>
            <p:cNvPr id="12" name="Left Brace 11"/>
            <p:cNvSpPr/>
            <p:nvPr/>
          </p:nvSpPr>
          <p:spPr>
            <a:xfrm rot="5400000">
              <a:off x="7406182" y="2961185"/>
              <a:ext cx="395887" cy="2622552"/>
            </a:xfrm>
            <a:prstGeom prst="leftBrace">
              <a:avLst>
                <a:gd name="adj1" fmla="val 0"/>
                <a:gd name="adj2" fmla="val 50000"/>
              </a:avLst>
            </a:prstGeom>
            <a:ln w="158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sz="2800"/>
            </a:p>
          </p:txBody>
        </p:sp>
        <p:sp>
          <p:nvSpPr>
            <p:cNvPr id="13" name="Left Brace 12"/>
            <p:cNvSpPr/>
            <p:nvPr/>
          </p:nvSpPr>
          <p:spPr>
            <a:xfrm rot="5400000">
              <a:off x="5174156" y="3669213"/>
              <a:ext cx="395887" cy="1206500"/>
            </a:xfrm>
            <a:prstGeom prst="leftBrace">
              <a:avLst>
                <a:gd name="adj1" fmla="val 0"/>
                <a:gd name="adj2" fmla="val 50000"/>
              </a:avLst>
            </a:prstGeom>
            <a:ln w="158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sz="280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528900" y="3467100"/>
              <a:ext cx="1796825" cy="4916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hr-HR" sz="2000" dirty="0" smtClean="0">
                  <a:latin typeface="Arial"/>
                  <a:cs typeface="Arial"/>
                </a:rPr>
                <a:t>Priprema za</a:t>
              </a:r>
            </a:p>
            <a:p>
              <a:pPr algn="ctr"/>
              <a:r>
                <a:rPr lang="en-US" sz="2000" dirty="0">
                  <a:latin typeface="Arial"/>
                  <a:cs typeface="Arial"/>
                </a:rPr>
                <a:t>u</a:t>
              </a:r>
              <a:r>
                <a:rPr lang="hr-HR" sz="2000" dirty="0" smtClean="0">
                  <a:latin typeface="Arial"/>
                  <a:cs typeface="Arial"/>
                </a:rPr>
                <a:t>tvrđivanje zahteva</a:t>
              </a:r>
              <a:endParaRPr lang="hr-HR" sz="2000" dirty="0">
                <a:latin typeface="Arial"/>
                <a:cs typeface="Arial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446681" y="3335855"/>
              <a:ext cx="1796825" cy="4916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hr-HR" sz="2000" dirty="0" smtClean="0">
                  <a:latin typeface="Arial"/>
                  <a:cs typeface="Arial"/>
                </a:rPr>
                <a:t>Izvršenje aktivnosti</a:t>
              </a:r>
            </a:p>
            <a:p>
              <a:pPr algn="ctr"/>
              <a:r>
                <a:rPr lang="en-US" sz="2000" dirty="0">
                  <a:latin typeface="Arial"/>
                  <a:cs typeface="Arial"/>
                </a:rPr>
                <a:t>u</a:t>
              </a:r>
              <a:r>
                <a:rPr lang="hr-HR" sz="2000" dirty="0" smtClean="0">
                  <a:latin typeface="Arial"/>
                  <a:cs typeface="Arial"/>
                </a:rPr>
                <a:t>tvrđivanja zahteva</a:t>
              </a:r>
              <a:endParaRPr lang="hr-HR" sz="2000" dirty="0">
                <a:latin typeface="Arial"/>
                <a:cs typeface="Arial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453723" y="3431520"/>
              <a:ext cx="2310389" cy="4916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hr-HR" sz="2000" dirty="0" smtClean="0">
                  <a:latin typeface="Arial"/>
                  <a:cs typeface="Arial"/>
                </a:rPr>
                <a:t>Naredne aktivnosti</a:t>
              </a:r>
            </a:p>
            <a:p>
              <a:pPr algn="ctr"/>
              <a:r>
                <a:rPr lang="en-US" sz="2000" dirty="0">
                  <a:latin typeface="Arial"/>
                  <a:cs typeface="Arial"/>
                </a:rPr>
                <a:t>p</a:t>
              </a:r>
              <a:r>
                <a:rPr lang="hr-HR" sz="2000" dirty="0" smtClean="0">
                  <a:latin typeface="Arial"/>
                  <a:cs typeface="Arial"/>
                </a:rPr>
                <a:t>osle utvrđivanja zahteva</a:t>
              </a:r>
              <a:endParaRPr lang="hr-HR" sz="2000" dirty="0">
                <a:latin typeface="Arial"/>
                <a:cs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68668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smtClean="0"/>
              <a:t>Tehnike utvrđivanja zahteva </a:t>
            </a:r>
            <a:endParaRPr lang="hr-H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smtClean="0"/>
              <a:t>Tehnike utvrđivanja zahteva se koriste:</a:t>
            </a:r>
          </a:p>
          <a:p>
            <a:pPr lvl="1"/>
            <a:r>
              <a:rPr lang="hr-HR" b="1" smtClean="0"/>
              <a:t>olakšane tehnike</a:t>
            </a:r>
            <a:r>
              <a:rPr lang="hr-HR" smtClean="0"/>
              <a:t>, u interakciji sa akterima,</a:t>
            </a:r>
          </a:p>
          <a:p>
            <a:pPr lvl="2"/>
            <a:r>
              <a:rPr lang="hr-HR" smtClean="0"/>
              <a:t>prvenstveno su usmerene ka otkrivanju poslovnih i korisničkih zahteva.  </a:t>
            </a:r>
          </a:p>
          <a:p>
            <a:pPr lvl="1"/>
            <a:r>
              <a:rPr lang="hr-HR" b="1" smtClean="0"/>
              <a:t>nezavisne tehnike</a:t>
            </a:r>
            <a:r>
              <a:rPr lang="hr-HR" smtClean="0"/>
              <a:t>, samostalno radite otkrivanje informacija. </a:t>
            </a:r>
          </a:p>
          <a:p>
            <a:pPr lvl="2"/>
            <a:r>
              <a:rPr lang="hr-HR" smtClean="0"/>
              <a:t>dopunjuju olakšane tehnike jer se otkrivaju potrebe i zahtevi kojih korisnici možda nisu ni svesni. </a:t>
            </a:r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5053477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Intervju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 smtClean="0"/>
              <a:t>Uspostavite</a:t>
            </a:r>
            <a:r>
              <a:rPr lang="en-GB" dirty="0" smtClean="0"/>
              <a:t> </a:t>
            </a:r>
            <a:r>
              <a:rPr lang="en-GB" dirty="0" err="1" smtClean="0"/>
              <a:t>odnos</a:t>
            </a:r>
            <a:endParaRPr lang="en-GB" dirty="0" smtClean="0"/>
          </a:p>
          <a:p>
            <a:r>
              <a:rPr lang="en-GB" dirty="0" err="1" smtClean="0"/>
              <a:t>Držite</a:t>
            </a:r>
            <a:r>
              <a:rPr lang="en-GB" dirty="0" smtClean="0"/>
              <a:t> se </a:t>
            </a:r>
            <a:r>
              <a:rPr lang="en-GB" dirty="0" err="1" smtClean="0"/>
              <a:t>okvira</a:t>
            </a:r>
            <a:r>
              <a:rPr lang="en-GB" dirty="0" smtClean="0"/>
              <a:t> </a:t>
            </a:r>
            <a:r>
              <a:rPr lang="mr-IN" dirty="0" smtClean="0"/>
              <a:t>–</a:t>
            </a:r>
            <a:r>
              <a:rPr lang="en-GB" dirty="0" smtClean="0"/>
              <a:t> </a:t>
            </a:r>
            <a:r>
              <a:rPr lang="en-GB" dirty="0" err="1" smtClean="0"/>
              <a:t>usmerite</a:t>
            </a:r>
            <a:r>
              <a:rPr lang="en-GB" dirty="0" smtClean="0"/>
              <a:t> </a:t>
            </a:r>
            <a:r>
              <a:rPr lang="en-GB" dirty="0" err="1" smtClean="0"/>
              <a:t>razgovor</a:t>
            </a:r>
            <a:r>
              <a:rPr lang="en-GB" dirty="0" smtClean="0"/>
              <a:t> </a:t>
            </a:r>
            <a:r>
              <a:rPr lang="en-GB" dirty="0" err="1" smtClean="0"/>
              <a:t>ka</a:t>
            </a:r>
            <a:r>
              <a:rPr lang="en-GB" dirty="0" smtClean="0"/>
              <a:t> </a:t>
            </a:r>
            <a:r>
              <a:rPr lang="en-GB" dirty="0" err="1" smtClean="0"/>
              <a:t>cilju</a:t>
            </a:r>
            <a:endParaRPr lang="en-GB" dirty="0" smtClean="0"/>
          </a:p>
          <a:p>
            <a:r>
              <a:rPr lang="en-GB" dirty="0" err="1"/>
              <a:t>Pripremite</a:t>
            </a:r>
            <a:r>
              <a:rPr lang="en-GB" dirty="0"/>
              <a:t> </a:t>
            </a:r>
            <a:r>
              <a:rPr lang="en-GB" dirty="0" err="1"/>
              <a:t>pitanja</a:t>
            </a:r>
            <a:r>
              <a:rPr lang="en-GB" dirty="0"/>
              <a:t> </a:t>
            </a:r>
            <a:r>
              <a:rPr lang="en-GB" dirty="0" err="1"/>
              <a:t>i</a:t>
            </a:r>
            <a:r>
              <a:rPr lang="en-GB" dirty="0"/>
              <a:t> model </a:t>
            </a:r>
            <a:r>
              <a:rPr lang="en-GB" dirty="0" err="1" smtClean="0"/>
              <a:t>sagovornika</a:t>
            </a:r>
            <a:endParaRPr lang="en-GB" dirty="0" smtClean="0"/>
          </a:p>
          <a:p>
            <a:r>
              <a:rPr lang="en-GB" dirty="0" err="1"/>
              <a:t>Sugerišite</a:t>
            </a:r>
            <a:r>
              <a:rPr lang="en-GB" dirty="0"/>
              <a:t> </a:t>
            </a:r>
            <a:r>
              <a:rPr lang="en-GB" dirty="0" err="1" smtClean="0"/>
              <a:t>ideje</a:t>
            </a:r>
            <a:r>
              <a:rPr lang="en-GB" dirty="0" smtClean="0"/>
              <a:t> u </a:t>
            </a:r>
            <a:r>
              <a:rPr lang="en-GB" dirty="0" err="1" smtClean="0"/>
              <a:t>toku</a:t>
            </a:r>
            <a:r>
              <a:rPr lang="en-GB" dirty="0" smtClean="0"/>
              <a:t> </a:t>
            </a:r>
            <a:r>
              <a:rPr lang="en-GB" dirty="0" err="1" smtClean="0"/>
              <a:t>razgovora</a:t>
            </a:r>
            <a:endParaRPr lang="en-GB" dirty="0" smtClean="0"/>
          </a:p>
          <a:p>
            <a:r>
              <a:rPr lang="en-GB" dirty="0" err="1" smtClean="0"/>
              <a:t>Aktivno</a:t>
            </a:r>
            <a:r>
              <a:rPr lang="en-GB" dirty="0" smtClean="0"/>
              <a:t> </a:t>
            </a:r>
            <a:r>
              <a:rPr lang="en-GB" dirty="0" err="1" smtClean="0"/>
              <a:t>slušajte</a:t>
            </a:r>
            <a:endParaRPr lang="en-GB" dirty="0" smtClean="0"/>
          </a:p>
          <a:p>
            <a:r>
              <a:rPr lang="en-GB" dirty="0" err="1" smtClean="0"/>
              <a:t>Posle</a:t>
            </a:r>
            <a:r>
              <a:rPr lang="en-GB" dirty="0" smtClean="0"/>
              <a:t> </a:t>
            </a:r>
            <a:r>
              <a:rPr lang="en-GB" dirty="0" err="1" smtClean="0"/>
              <a:t>razgovora</a:t>
            </a:r>
            <a:r>
              <a:rPr lang="en-GB" dirty="0" smtClean="0"/>
              <a:t>, </a:t>
            </a:r>
            <a:r>
              <a:rPr lang="en-GB" dirty="0" err="1" smtClean="0"/>
              <a:t>odmah</a:t>
            </a:r>
            <a:r>
              <a:rPr lang="en-GB" dirty="0" smtClean="0"/>
              <a:t> </a:t>
            </a:r>
            <a:r>
              <a:rPr lang="en-GB" dirty="0" err="1" smtClean="0"/>
              <a:t>sastavite</a:t>
            </a:r>
            <a:r>
              <a:rPr lang="en-GB" dirty="0" smtClean="0"/>
              <a:t> </a:t>
            </a:r>
            <a:r>
              <a:rPr lang="en-GB" dirty="0" err="1" smtClean="0"/>
              <a:t>belešku</a:t>
            </a:r>
            <a:r>
              <a:rPr lang="en-GB" dirty="0" smtClean="0"/>
              <a:t> </a:t>
            </a:r>
            <a:r>
              <a:rPr lang="en-GB" dirty="0" err="1" smtClean="0"/>
              <a:t>i</a:t>
            </a:r>
            <a:r>
              <a:rPr lang="en-GB" dirty="0" smtClean="0"/>
              <a:t> </a:t>
            </a:r>
            <a:r>
              <a:rPr lang="en-GB" dirty="0" err="1" smtClean="0"/>
              <a:t>dostavite</a:t>
            </a:r>
            <a:r>
              <a:rPr lang="en-GB" dirty="0" smtClean="0"/>
              <a:t> </a:t>
            </a:r>
            <a:r>
              <a:rPr lang="en-GB" dirty="0" err="1" smtClean="0"/>
              <a:t>sagovorniku</a:t>
            </a:r>
            <a:r>
              <a:rPr lang="en-GB" dirty="0" smtClean="0"/>
              <a:t> </a:t>
            </a:r>
            <a:r>
              <a:rPr lang="en-GB" dirty="0" err="1" smtClean="0"/>
              <a:t>na</a:t>
            </a:r>
            <a:r>
              <a:rPr lang="en-GB" dirty="0" smtClean="0"/>
              <a:t> </a:t>
            </a:r>
            <a:r>
              <a:rPr lang="en-GB" dirty="0" err="1" smtClean="0"/>
              <a:t>saglasnost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627556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smtClean="0"/>
              <a:t>Fokus grupa</a:t>
            </a:r>
            <a:endParaRPr lang="hr-H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 smtClean="0"/>
              <a:t>Fokus grupa je representativna </a:t>
            </a:r>
            <a:r>
              <a:rPr lang="hr-HR" u="sng" dirty="0" smtClean="0"/>
              <a:t>grupa korisnika </a:t>
            </a:r>
            <a:r>
              <a:rPr lang="hr-HR" dirty="0" smtClean="0"/>
              <a:t>koja se saziva radi usmeravane aktivnosti izazivanja zahteva, a radi davanja predloga i ideja za funkcionalne zahteve i zahteve kvaliteta</a:t>
            </a:r>
          </a:p>
          <a:p>
            <a:r>
              <a:rPr lang="hr-HR" dirty="0" smtClean="0"/>
              <a:t>Izbor članova grupe treba pažljivo uraditi</a:t>
            </a:r>
          </a:p>
          <a:p>
            <a:r>
              <a:rPr lang="hr-HR" dirty="0" smtClean="0"/>
              <a:t>Radom fokus grupe se rukovodi, ali na način da svako može slobodno da govori</a:t>
            </a:r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18892275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smtClean="0"/>
              <a:t>Posmatranja</a:t>
            </a:r>
            <a:endParaRPr lang="hr-H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 smtClean="0"/>
              <a:t>Posmatranja traju te ih treba pažljivo koristiti. </a:t>
            </a:r>
          </a:p>
          <a:p>
            <a:r>
              <a:rPr lang="hr-HR" dirty="0" smtClean="0"/>
              <a:t>Da ne bi ometali u radu ljude, ograničite posmatranja na najviše dva sata. </a:t>
            </a:r>
          </a:p>
          <a:p>
            <a:r>
              <a:rPr lang="hr-HR" dirty="0" smtClean="0"/>
              <a:t>Izaberite važne i visokorizične zadatke za posmatranje.</a:t>
            </a:r>
          </a:p>
          <a:p>
            <a:r>
              <a:rPr lang="hr-HR" dirty="0" smtClean="0"/>
              <a:t>Služe i radi potvrđivanja toka posla utvrđena drugim tehnikama</a:t>
            </a:r>
          </a:p>
          <a:p>
            <a:r>
              <a:rPr lang="hr-HR" dirty="0" smtClean="0"/>
              <a:t>Tiha ili interaktivna osmatranja</a:t>
            </a:r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40844406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UM power point templat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Presentation5" id="{3C7963E8-2E92-4051-8841-17B6C509787B}" vid="{B4AD632A-5109-4449-AC02-876F02E701C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Presentation5" id="{3C7963E8-2E92-4051-8841-17B6C509787B}" vid="{F0C5EFAE-7693-46CA-AAA3-4BE31CEE6DB5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UM power point template.potx</Template>
  <TotalTime>9479</TotalTime>
  <Words>2269</Words>
  <Application>Microsoft Macintosh PowerPoint</Application>
  <PresentationFormat>Custom</PresentationFormat>
  <Paragraphs>311</Paragraphs>
  <Slides>42</Slides>
  <Notes>0</Notes>
  <HiddenSlides>0</HiddenSlides>
  <MMClips>0</MMClips>
  <ScaleCrop>false</ScaleCrop>
  <HeadingPairs>
    <vt:vector size="6" baseType="variant">
      <vt:variant>
        <vt:lpstr>Theme</vt:lpstr>
      </vt:variant>
      <vt:variant>
        <vt:i4>2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42</vt:i4>
      </vt:variant>
    </vt:vector>
  </HeadingPairs>
  <TitlesOfParts>
    <vt:vector size="46" baseType="lpstr">
      <vt:lpstr>UM power point template</vt:lpstr>
      <vt:lpstr>Office Theme</vt:lpstr>
      <vt:lpstr>Image</vt:lpstr>
      <vt:lpstr>Clip</vt:lpstr>
      <vt:lpstr>PowerPoint Presentation</vt:lpstr>
      <vt:lpstr>Sadržaj</vt:lpstr>
      <vt:lpstr>Sadržaj</vt:lpstr>
      <vt:lpstr>Cilični razvoj zahteva</vt:lpstr>
      <vt:lpstr> Aktivnosti jedne sesije izazivanja (utvrđivanja) zahteva</vt:lpstr>
      <vt:lpstr>Tehnike utvrđivanja zahteva </vt:lpstr>
      <vt:lpstr>Intervju</vt:lpstr>
      <vt:lpstr>Fokus grupa</vt:lpstr>
      <vt:lpstr>Posmatranja</vt:lpstr>
      <vt:lpstr>Upitnici</vt:lpstr>
      <vt:lpstr>Analiza interfejsa sistema </vt:lpstr>
      <vt:lpstr>Radionice</vt:lpstr>
      <vt:lpstr>Saveti za efektivno vođenje radionica</vt:lpstr>
      <vt:lpstr>Sadržaj</vt:lpstr>
      <vt:lpstr>Plan utvrđivanja zahteva</vt:lpstr>
      <vt:lpstr>Preporučene tehnike za utvrđivanje zahteva</vt:lpstr>
      <vt:lpstr>Sadržaj</vt:lpstr>
      <vt:lpstr>Priprema za utvrđivanje zahteva</vt:lpstr>
      <vt:lpstr>Priprema pitanja</vt:lpstr>
      <vt:lpstr>Utvrdite izuzetke</vt:lpstr>
      <vt:lpstr>Primena i UML modela aktera</vt:lpstr>
      <vt:lpstr>Sadržaj</vt:lpstr>
      <vt:lpstr>Izvršenje aкtivnosti prikupljanja zahteva</vt:lpstr>
      <vt:lpstr>Obučite aktere </vt:lpstr>
      <vt:lpstr>Vodite dobre beleške</vt:lpstr>
      <vt:lpstr>Korišćenje  prostorije za razgovor</vt:lpstr>
      <vt:lpstr>Sadržaj</vt:lpstr>
      <vt:lpstr>Aktivnosti posle izazivanja zahteva</vt:lpstr>
      <vt:lpstr>Sadržaj</vt:lpstr>
      <vt:lpstr>Kako klasifikovati informacije dobijene od kupca?</vt:lpstr>
      <vt:lpstr>Sugestije za klasifikaciju</vt:lpstr>
      <vt:lpstr>Sadržaj</vt:lpstr>
      <vt:lpstr>Kako znate da ste završili sa zahtevima?</vt:lpstr>
      <vt:lpstr>Kako znate da ste završili sa zahtevima?</vt:lpstr>
      <vt:lpstr>Neka upozorenja u vezi izazivanja zahteva</vt:lpstr>
      <vt:lpstr>Pretpostavljeni i podrazumevani zahtevi</vt:lpstr>
      <vt:lpstr>Nalaženje zahteva koji nedostaju</vt:lpstr>
      <vt:lpstr>Nalaženje zahteva koji nedostaj</vt:lpstr>
      <vt:lpstr>Nalaženje zahteva koji nedostaju</vt:lpstr>
      <vt:lpstr>Zaključci</vt:lpstr>
      <vt:lpstr>Zaključci</vt:lpstr>
      <vt:lpstr>Zaključci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dizajn sluzba</dc:creator>
  <cp:lastModifiedBy>Dragan Domazet</cp:lastModifiedBy>
  <cp:revision>186</cp:revision>
  <dcterms:created xsi:type="dcterms:W3CDTF">2015-09-11T12:39:33Z</dcterms:created>
  <dcterms:modified xsi:type="dcterms:W3CDTF">2023-10-16T08:08:46Z</dcterms:modified>
</cp:coreProperties>
</file>